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4">
  <p:sldMasterIdLst>
    <p:sldMasterId id="2147483660" r:id="rId4"/>
  </p:sldMasterIdLst>
  <p:notesMasterIdLst>
    <p:notesMasterId r:id="rId30"/>
  </p:notesMasterIdLst>
  <p:sldIdLst>
    <p:sldId id="811" r:id="rId5"/>
    <p:sldId id="5037" r:id="rId6"/>
    <p:sldId id="5032" r:id="rId7"/>
    <p:sldId id="4971" r:id="rId8"/>
    <p:sldId id="5014" r:id="rId9"/>
    <p:sldId id="5015" r:id="rId10"/>
    <p:sldId id="5033" r:id="rId11"/>
    <p:sldId id="5034" r:id="rId12"/>
    <p:sldId id="5019" r:id="rId13"/>
    <p:sldId id="5020" r:id="rId14"/>
    <p:sldId id="5021" r:id="rId15"/>
    <p:sldId id="5022" r:id="rId16"/>
    <p:sldId id="5024" r:id="rId17"/>
    <p:sldId id="5025" r:id="rId18"/>
    <p:sldId id="5026" r:id="rId19"/>
    <p:sldId id="5027" r:id="rId20"/>
    <p:sldId id="5028" r:id="rId21"/>
    <p:sldId id="5029" r:id="rId22"/>
    <p:sldId id="5030" r:id="rId23"/>
    <p:sldId id="5031" r:id="rId24"/>
    <p:sldId id="5012" r:id="rId25"/>
    <p:sldId id="5013" r:id="rId26"/>
    <p:sldId id="5035" r:id="rId27"/>
    <p:sldId id="5036" r:id="rId28"/>
    <p:sldId id="4974" r:id="rId29"/>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376092"/>
    <a:srgbClr val="FFFFFF"/>
    <a:srgbClr val="CCE5FF"/>
    <a:srgbClr val="C6D9F1"/>
    <a:srgbClr val="3045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E68701-D4FC-473B-8982-16F22ED6DCF0}" v="82" dt="2026-04-22T17:29:58.4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50" autoAdjust="0"/>
    <p:restoredTop sz="95923" autoAdjust="0"/>
  </p:normalViewPr>
  <p:slideViewPr>
    <p:cSldViewPr snapToGrid="0">
      <p:cViewPr varScale="1">
        <p:scale>
          <a:sx n="109" d="100"/>
          <a:sy n="109" d="100"/>
        </p:scale>
        <p:origin x="552"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1"/>
            <a:ext cx="2945659" cy="49805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4" y="1"/>
            <a:ext cx="2945659" cy="498055"/>
          </a:xfrm>
          <a:prstGeom prst="rect">
            <a:avLst/>
          </a:prstGeom>
        </p:spPr>
        <p:txBody>
          <a:bodyPr vert="horz" lIns="91440" tIns="45720" rIns="91440" bIns="45720" rtlCol="0"/>
          <a:lstStyle>
            <a:lvl1pPr algn="r">
              <a:defRPr sz="1200"/>
            </a:lvl1pPr>
          </a:lstStyle>
          <a:p>
            <a:fld id="{83B3A601-8654-464B-86AC-F0EC49AD0BF6}" type="datetimeFigureOut">
              <a:rPr lang="it-IT" smtClean="0"/>
              <a:t>23/04/2026</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28584"/>
            <a:ext cx="2945659" cy="49805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4" y="9428584"/>
            <a:ext cx="2945659" cy="498054"/>
          </a:xfrm>
          <a:prstGeom prst="rect">
            <a:avLst/>
          </a:prstGeom>
        </p:spPr>
        <p:txBody>
          <a:bodyPr vert="horz" lIns="91440" tIns="45720" rIns="91440" bIns="45720" rtlCol="0" anchor="b"/>
          <a:lstStyle>
            <a:lvl1pPr algn="r">
              <a:defRPr sz="1200"/>
            </a:lvl1pPr>
          </a:lstStyle>
          <a:p>
            <a:fld id="{15A10F40-4221-4483-A252-2735A86FE239}" type="slidenum">
              <a:rPr lang="it-IT" smtClean="0"/>
              <a:t>‹N›</a:t>
            </a:fld>
            <a:endParaRPr lang="it-IT"/>
          </a:p>
        </p:txBody>
      </p:sp>
    </p:spTree>
    <p:extLst>
      <p:ext uri="{BB962C8B-B14F-4D97-AF65-F5344CB8AC3E}">
        <p14:creationId xmlns:p14="http://schemas.microsoft.com/office/powerpoint/2010/main" val="1530396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txBody>
          <a:bodyPr/>
          <a:lstStyle/>
          <a:p>
            <a:endParaRPr lang="it-IT"/>
          </a:p>
        </p:txBody>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135063F-75B3-A840-BD8A-A74602CDE0A2}" type="slidenum">
              <a:rPr kumimoji="0" lang="it-IT" sz="14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it-IT"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3920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1480800" y="6168818"/>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914400" y="2109829"/>
            <a:ext cx="10363200" cy="245901"/>
          </a:xfrm>
        </p:spPr>
        <p:txBody>
          <a:bodyPr lIns="0" tIns="0" rIns="0" bIns="0"/>
          <a:lstStyle>
            <a:lvl1pPr algn="just">
              <a:defRPr sz="1598" b="0" i="0">
                <a:solidFill>
                  <a:schemeClr val="tx1"/>
                </a:solidFill>
              </a:defRPr>
            </a:lvl1pPr>
          </a:lstStyle>
          <a:p>
            <a:endParaRPr dirty="0"/>
          </a:p>
        </p:txBody>
      </p:sp>
      <p:sp>
        <p:nvSpPr>
          <p:cNvPr id="17" name="Titolo 16"/>
          <p:cNvSpPr>
            <a:spLocks noGrp="1"/>
          </p:cNvSpPr>
          <p:nvPr>
            <p:ph type="title"/>
          </p:nvPr>
        </p:nvSpPr>
        <p:spPr/>
        <p:txBody>
          <a:bodyPr vert="horz"/>
          <a:lstStyle/>
          <a:p>
            <a:r>
              <a:rPr lang="it-IT"/>
              <a:t>Fare clic per modificare stile</a:t>
            </a:r>
          </a:p>
        </p:txBody>
      </p:sp>
      <p:sp>
        <p:nvSpPr>
          <p:cNvPr id="6" name="bg object 16"/>
          <p:cNvSpPr/>
          <p:nvPr userDrawn="1"/>
        </p:nvSpPr>
        <p:spPr>
          <a:xfrm>
            <a:off x="555803" y="1119502"/>
            <a:ext cx="228600" cy="228318"/>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397"/>
          </a:p>
        </p:txBody>
      </p:sp>
    </p:spTree>
    <p:extLst>
      <p:ext uri="{BB962C8B-B14F-4D97-AF65-F5344CB8AC3E}">
        <p14:creationId xmlns:p14="http://schemas.microsoft.com/office/powerpoint/2010/main" val="1680375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vert="horz"/>
          <a:lstStyle/>
          <a:p>
            <a:r>
              <a:rPr lang="it-IT"/>
              <a:t>Fare clic per modificare stile</a:t>
            </a:r>
          </a:p>
        </p:txBody>
      </p:sp>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7" name="Holder 2"/>
          <p:cNvSpPr txBox="1">
            <a:spLocks/>
          </p:cNvSpPr>
          <p:nvPr userDrawn="1"/>
        </p:nvSpPr>
        <p:spPr>
          <a:xfrm>
            <a:off x="909749" y="2104199"/>
            <a:ext cx="10327348" cy="430439"/>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2797" dirty="0"/>
          </a:p>
        </p:txBody>
      </p:sp>
      <p:sp>
        <p:nvSpPr>
          <p:cNvPr id="9" name="Holder 3"/>
          <p:cNvSpPr>
            <a:spLocks noGrp="1"/>
          </p:cNvSpPr>
          <p:nvPr>
            <p:ph type="body" idx="1"/>
          </p:nvPr>
        </p:nvSpPr>
        <p:spPr>
          <a:xfrm>
            <a:off x="914400" y="2109829"/>
            <a:ext cx="10363200" cy="245901"/>
          </a:xfrm>
        </p:spPr>
        <p:txBody>
          <a:bodyPr lIns="0" tIns="0" rIns="0" bIns="0"/>
          <a:lstStyle>
            <a:lvl1pPr algn="just">
              <a:defRPr sz="1598" b="0" i="0">
                <a:solidFill>
                  <a:schemeClr val="tx1"/>
                </a:solidFill>
              </a:defRPr>
            </a:lvl1pPr>
          </a:lstStyle>
          <a:p>
            <a:endParaRPr dirty="0"/>
          </a:p>
        </p:txBody>
      </p:sp>
    </p:spTree>
    <p:extLst>
      <p:ext uri="{BB962C8B-B14F-4D97-AF65-F5344CB8AC3E}">
        <p14:creationId xmlns:p14="http://schemas.microsoft.com/office/powerpoint/2010/main" val="89756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3"/>
          <p:cNvSpPr>
            <a:spLocks noGrp="1"/>
          </p:cNvSpPr>
          <p:nvPr>
            <p:ph type="body" idx="1"/>
          </p:nvPr>
        </p:nvSpPr>
        <p:spPr>
          <a:xfrm>
            <a:off x="914400" y="1014747"/>
            <a:ext cx="10363200" cy="245901"/>
          </a:xfrm>
        </p:spPr>
        <p:txBody>
          <a:bodyPr lIns="0" tIns="0" rIns="0" bIns="0"/>
          <a:lstStyle>
            <a:lvl1pPr algn="just">
              <a:defRPr sz="1598" b="0" i="0">
                <a:solidFill>
                  <a:schemeClr val="tx1"/>
                </a:solidFill>
              </a:defRPr>
            </a:lvl1pPr>
          </a:lstStyle>
          <a:p>
            <a:endParaRPr dirty="0"/>
          </a:p>
        </p:txBody>
      </p:sp>
    </p:spTree>
    <p:extLst>
      <p:ext uri="{BB962C8B-B14F-4D97-AF65-F5344CB8AC3E}">
        <p14:creationId xmlns:p14="http://schemas.microsoft.com/office/powerpoint/2010/main" val="3303106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932326" y="976703"/>
            <a:ext cx="10327348" cy="430439"/>
          </a:xfrm>
        </p:spPr>
        <p:txBody>
          <a:bodyPr lIns="0" tIns="0" rIns="0" bIns="0"/>
          <a:lstStyle>
            <a:lvl1pPr>
              <a:defRPr sz="2797" b="1" i="0">
                <a:solidFill>
                  <a:srgbClr val="11498A"/>
                </a:solidFill>
                <a:latin typeface="Calibri"/>
                <a:cs typeface="Calibri"/>
              </a:defRPr>
            </a:lvl1pPr>
          </a:lstStyle>
          <a:p>
            <a:endParaRPr dirty="0"/>
          </a:p>
        </p:txBody>
      </p:sp>
      <p:sp>
        <p:nvSpPr>
          <p:cNvPr id="4" name="Holder 4"/>
          <p:cNvSpPr>
            <a:spLocks noGrp="1"/>
          </p:cNvSpPr>
          <p:nvPr>
            <p:ph sz="half" idx="3"/>
          </p:nvPr>
        </p:nvSpPr>
        <p:spPr>
          <a:xfrm>
            <a:off x="7315200" y="2109829"/>
            <a:ext cx="5384800" cy="276999"/>
          </a:xfrm>
          <a:prstGeom prst="rect">
            <a:avLst/>
          </a:prstGeom>
        </p:spPr>
        <p:txBody>
          <a:bodyPr wrap="square" lIns="0" tIns="0" rIns="0" bIns="0">
            <a:spAutoFit/>
          </a:bodyPr>
          <a:lstStyle>
            <a:lvl1pPr>
              <a:defRPr/>
            </a:lvl1pPr>
          </a:lstStyle>
          <a:p>
            <a:endParaRPr dirty="0"/>
          </a:p>
        </p:txBody>
      </p:sp>
      <p:sp>
        <p:nvSpPr>
          <p:cNvPr id="7" name="Holder 7"/>
          <p:cNvSpPr>
            <a:spLocks noGrp="1"/>
          </p:cNvSpPr>
          <p:nvPr>
            <p:ph type="sldNum" sz="quarter" idx="7"/>
          </p:nvPr>
        </p:nvSpPr>
        <p:spPr>
          <a:xfrm>
            <a:off x="11480800" y="6168818"/>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
        <p:nvSpPr>
          <p:cNvPr id="11" name="Holder 2"/>
          <p:cNvSpPr txBox="1">
            <a:spLocks/>
          </p:cNvSpPr>
          <p:nvPr userDrawn="1"/>
        </p:nvSpPr>
        <p:spPr>
          <a:xfrm>
            <a:off x="909749" y="2104199"/>
            <a:ext cx="10327348" cy="430439"/>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2797" dirty="0"/>
          </a:p>
        </p:txBody>
      </p:sp>
      <p:sp>
        <p:nvSpPr>
          <p:cNvPr id="12" name="Holder 2"/>
          <p:cNvSpPr txBox="1">
            <a:spLocks/>
          </p:cNvSpPr>
          <p:nvPr userDrawn="1"/>
        </p:nvSpPr>
        <p:spPr>
          <a:xfrm>
            <a:off x="932327" y="2104200"/>
            <a:ext cx="5163675" cy="430439"/>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2797" dirty="0"/>
          </a:p>
        </p:txBody>
      </p:sp>
      <p:sp>
        <p:nvSpPr>
          <p:cNvPr id="16" name="Holder 3"/>
          <p:cNvSpPr>
            <a:spLocks noGrp="1"/>
          </p:cNvSpPr>
          <p:nvPr>
            <p:ph type="body" idx="1"/>
          </p:nvPr>
        </p:nvSpPr>
        <p:spPr>
          <a:xfrm>
            <a:off x="914401" y="2109828"/>
            <a:ext cx="6092396" cy="245918"/>
          </a:xfrm>
        </p:spPr>
        <p:txBody>
          <a:bodyPr lIns="0" tIns="0" rIns="0" bIns="0"/>
          <a:lstStyle>
            <a:lvl1pPr algn="just">
              <a:defRPr sz="1598" b="0" i="0">
                <a:solidFill>
                  <a:schemeClr val="tx1"/>
                </a:solidFill>
              </a:defRPr>
            </a:lvl1pPr>
          </a:lstStyle>
          <a:p>
            <a:endParaRPr dirty="0"/>
          </a:p>
        </p:txBody>
      </p:sp>
      <p:sp>
        <p:nvSpPr>
          <p:cNvPr id="9" name="bg object 16"/>
          <p:cNvSpPr/>
          <p:nvPr userDrawn="1"/>
        </p:nvSpPr>
        <p:spPr>
          <a:xfrm>
            <a:off x="555803" y="1119502"/>
            <a:ext cx="228600" cy="228318"/>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397"/>
          </a:p>
        </p:txBody>
      </p:sp>
    </p:spTree>
    <p:extLst>
      <p:ext uri="{BB962C8B-B14F-4D97-AF65-F5344CB8AC3E}">
        <p14:creationId xmlns:p14="http://schemas.microsoft.com/office/powerpoint/2010/main" val="4051285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vert="horz"/>
          <a:lstStyle/>
          <a:p>
            <a:r>
              <a:rPr lang="it-IT"/>
              <a:t>Fare clic per modificare stile</a:t>
            </a:r>
          </a:p>
        </p:txBody>
      </p:sp>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4"/>
          <p:cNvSpPr>
            <a:spLocks noGrp="1"/>
          </p:cNvSpPr>
          <p:nvPr>
            <p:ph sz="half" idx="3"/>
          </p:nvPr>
        </p:nvSpPr>
        <p:spPr>
          <a:xfrm>
            <a:off x="7315200" y="2109829"/>
            <a:ext cx="5384800" cy="276999"/>
          </a:xfrm>
          <a:prstGeom prst="rect">
            <a:avLst/>
          </a:prstGeom>
        </p:spPr>
        <p:txBody>
          <a:bodyPr wrap="square" lIns="0" tIns="0" rIns="0" bIns="0">
            <a:spAutoFit/>
          </a:bodyPr>
          <a:lstStyle>
            <a:lvl1pPr>
              <a:defRPr/>
            </a:lvl1pPr>
          </a:lstStyle>
          <a:p>
            <a:endParaRPr dirty="0"/>
          </a:p>
        </p:txBody>
      </p:sp>
      <p:sp>
        <p:nvSpPr>
          <p:cNvPr id="7" name="Holder 3"/>
          <p:cNvSpPr>
            <a:spLocks noGrp="1"/>
          </p:cNvSpPr>
          <p:nvPr>
            <p:ph type="body" idx="1"/>
          </p:nvPr>
        </p:nvSpPr>
        <p:spPr>
          <a:xfrm>
            <a:off x="914401" y="2109828"/>
            <a:ext cx="6092396" cy="245918"/>
          </a:xfrm>
        </p:spPr>
        <p:txBody>
          <a:bodyPr lIns="0" tIns="0" rIns="0" bIns="0"/>
          <a:lstStyle>
            <a:lvl1pPr algn="just">
              <a:defRPr sz="1598" b="0" i="0">
                <a:solidFill>
                  <a:schemeClr val="tx1"/>
                </a:solidFill>
              </a:defRPr>
            </a:lvl1pPr>
          </a:lstStyle>
          <a:p>
            <a:endParaRPr dirty="0"/>
          </a:p>
        </p:txBody>
      </p:sp>
    </p:spTree>
    <p:extLst>
      <p:ext uri="{BB962C8B-B14F-4D97-AF65-F5344CB8AC3E}">
        <p14:creationId xmlns:p14="http://schemas.microsoft.com/office/powerpoint/2010/main" val="364732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932326" y="976703"/>
            <a:ext cx="10327348" cy="430439"/>
          </a:xfrm>
        </p:spPr>
        <p:txBody>
          <a:bodyPr lIns="0" tIns="0" rIns="0" bIns="0"/>
          <a:lstStyle>
            <a:lvl1pPr>
              <a:defRPr sz="2797" b="1" i="0">
                <a:solidFill>
                  <a:srgbClr val="11498A"/>
                </a:solidFill>
                <a:latin typeface="Calibri"/>
                <a:cs typeface="Calibri"/>
              </a:defRPr>
            </a:lvl1pPr>
          </a:lstStyle>
          <a:p>
            <a:endParaRPr dirty="0"/>
          </a:p>
        </p:txBody>
      </p:sp>
      <p:sp>
        <p:nvSpPr>
          <p:cNvPr id="4" name="Holder 4"/>
          <p:cNvSpPr>
            <a:spLocks noGrp="1"/>
          </p:cNvSpPr>
          <p:nvPr>
            <p:ph sz="half" idx="3"/>
          </p:nvPr>
        </p:nvSpPr>
        <p:spPr>
          <a:xfrm>
            <a:off x="4064000" y="2109828"/>
            <a:ext cx="8128000" cy="276999"/>
          </a:xfrm>
          <a:prstGeom prst="rect">
            <a:avLst/>
          </a:prstGeom>
        </p:spPr>
        <p:txBody>
          <a:bodyPr wrap="square" lIns="0" tIns="0" rIns="0" bIns="0">
            <a:spAutoFit/>
          </a:bodyPr>
          <a:lstStyle>
            <a:lvl1pPr>
              <a:defRPr/>
            </a:lvl1pPr>
          </a:lstStyle>
          <a:p>
            <a:endParaRPr dirty="0"/>
          </a:p>
        </p:txBody>
      </p:sp>
      <p:sp>
        <p:nvSpPr>
          <p:cNvPr id="7" name="Holder 7"/>
          <p:cNvSpPr>
            <a:spLocks noGrp="1"/>
          </p:cNvSpPr>
          <p:nvPr>
            <p:ph type="sldNum" sz="quarter" idx="7"/>
          </p:nvPr>
        </p:nvSpPr>
        <p:spPr>
          <a:xfrm>
            <a:off x="11480800" y="6168818"/>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
        <p:nvSpPr>
          <p:cNvPr id="16" name="Holder 3"/>
          <p:cNvSpPr>
            <a:spLocks noGrp="1"/>
          </p:cNvSpPr>
          <p:nvPr>
            <p:ph type="body" idx="1"/>
          </p:nvPr>
        </p:nvSpPr>
        <p:spPr>
          <a:xfrm>
            <a:off x="914401" y="2718678"/>
            <a:ext cx="2641599" cy="327890"/>
          </a:xfrm>
        </p:spPr>
        <p:txBody>
          <a:bodyPr lIns="0" tIns="0" rIns="0" bIns="0"/>
          <a:lstStyle>
            <a:lvl1pPr algn="l">
              <a:defRPr sz="2131" b="1" i="0">
                <a:solidFill>
                  <a:schemeClr val="tx1">
                    <a:lumMod val="50000"/>
                    <a:lumOff val="50000"/>
                  </a:schemeClr>
                </a:solidFill>
              </a:defRPr>
            </a:lvl1pPr>
          </a:lstStyle>
          <a:p>
            <a:endParaRPr dirty="0"/>
          </a:p>
        </p:txBody>
      </p:sp>
      <p:sp>
        <p:nvSpPr>
          <p:cNvPr id="8" name="bg object 16"/>
          <p:cNvSpPr/>
          <p:nvPr userDrawn="1"/>
        </p:nvSpPr>
        <p:spPr>
          <a:xfrm>
            <a:off x="555803" y="1119502"/>
            <a:ext cx="228600" cy="228318"/>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397"/>
          </a:p>
        </p:txBody>
      </p:sp>
    </p:spTree>
    <p:extLst>
      <p:ext uri="{BB962C8B-B14F-4D97-AF65-F5344CB8AC3E}">
        <p14:creationId xmlns:p14="http://schemas.microsoft.com/office/powerpoint/2010/main" val="107578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4"/>
          <p:cNvSpPr>
            <a:spLocks noGrp="1"/>
          </p:cNvSpPr>
          <p:nvPr>
            <p:ph sz="half" idx="3"/>
          </p:nvPr>
        </p:nvSpPr>
        <p:spPr>
          <a:xfrm>
            <a:off x="4064000" y="2109828"/>
            <a:ext cx="8128000" cy="276999"/>
          </a:xfrm>
          <a:prstGeom prst="rect">
            <a:avLst/>
          </a:prstGeom>
        </p:spPr>
        <p:txBody>
          <a:bodyPr wrap="square" lIns="0" tIns="0" rIns="0" bIns="0">
            <a:spAutoFit/>
          </a:bodyPr>
          <a:lstStyle>
            <a:lvl1pPr>
              <a:defRPr/>
            </a:lvl1pPr>
          </a:lstStyle>
          <a:p>
            <a:endParaRPr dirty="0"/>
          </a:p>
        </p:txBody>
      </p:sp>
      <p:sp>
        <p:nvSpPr>
          <p:cNvPr id="5" name="Holder 3"/>
          <p:cNvSpPr>
            <a:spLocks noGrp="1"/>
          </p:cNvSpPr>
          <p:nvPr>
            <p:ph type="body" idx="1"/>
          </p:nvPr>
        </p:nvSpPr>
        <p:spPr>
          <a:xfrm>
            <a:off x="914401" y="2718678"/>
            <a:ext cx="2641599" cy="327890"/>
          </a:xfrm>
        </p:spPr>
        <p:txBody>
          <a:bodyPr lIns="0" tIns="0" rIns="0" bIns="0"/>
          <a:lstStyle>
            <a:lvl1pPr algn="l">
              <a:defRPr sz="2131" b="1" i="0">
                <a:solidFill>
                  <a:schemeClr val="tx1">
                    <a:lumMod val="50000"/>
                    <a:lumOff val="50000"/>
                  </a:schemeClr>
                </a:solidFill>
              </a:defRPr>
            </a:lvl1pPr>
          </a:lstStyle>
          <a:p>
            <a:endParaRPr dirty="0"/>
          </a:p>
        </p:txBody>
      </p:sp>
    </p:spTree>
    <p:extLst>
      <p:ext uri="{BB962C8B-B14F-4D97-AF65-F5344CB8AC3E}">
        <p14:creationId xmlns:p14="http://schemas.microsoft.com/office/powerpoint/2010/main" val="427748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1" i="0">
                <a:solidFill>
                  <a:srgbClr val="1F487C"/>
                </a:solidFill>
                <a:latin typeface="Calibri"/>
                <a:cs typeface="Calibri"/>
              </a:defRPr>
            </a:lvl1pPr>
          </a:lstStyle>
          <a:p>
            <a:pPr marL="12699">
              <a:lnSpc>
                <a:spcPts val="1240"/>
              </a:lnSpc>
            </a:pPr>
            <a:r>
              <a:rPr lang="it-IT" spc="-31" dirty="0"/>
              <a:t>Avv.</a:t>
            </a:r>
            <a:r>
              <a:rPr lang="it-IT" spc="-20" dirty="0"/>
              <a:t> </a:t>
            </a:r>
            <a:r>
              <a:rPr lang="it-IT" spc="-11" dirty="0"/>
              <a:t>Francesca</a:t>
            </a:r>
            <a:r>
              <a:rPr lang="it-IT" spc="-5" dirty="0"/>
              <a:t> </a:t>
            </a:r>
            <a:r>
              <a:rPr lang="it-IT" spc="-11" dirty="0"/>
              <a:t>Ottavi</a:t>
            </a:r>
            <a:r>
              <a:rPr lang="it-IT" spc="-31" dirty="0"/>
              <a:t> </a:t>
            </a:r>
            <a:r>
              <a:rPr lang="it-IT" dirty="0"/>
              <a:t>-</a:t>
            </a:r>
            <a:r>
              <a:rPr lang="it-IT" spc="11" dirty="0"/>
              <a:t> </a:t>
            </a:r>
            <a:r>
              <a:rPr lang="it-IT" spc="-5" dirty="0"/>
              <a:t>Direzione</a:t>
            </a:r>
            <a:r>
              <a:rPr lang="it-IT" spc="-11" dirty="0"/>
              <a:t> </a:t>
            </a:r>
            <a:r>
              <a:rPr lang="it-IT" spc="-5" dirty="0"/>
              <a:t>Opere Pubbliche</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4/23/2026</a:t>
            </a:fld>
            <a:endParaRPr lang="en-US" dirty="0">
              <a:solidFill>
                <a:prstClr val="black">
                  <a:tint val="75000"/>
                </a:prstClr>
              </a:solidFill>
            </a:endParaRPr>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38099">
              <a:lnSpc>
                <a:spcPts val="1240"/>
              </a:lnSpc>
            </a:pPr>
            <a:fld id="{81D60167-4931-47E6-BA6A-407CBD079E47}" type="slidenum">
              <a:rPr lang="it-IT" smtClean="0"/>
              <a:pPr marL="38099">
                <a:lnSpc>
                  <a:spcPts val="1240"/>
                </a:lnSpc>
              </a:pPr>
              <a:t>‹N›</a:t>
            </a:fld>
            <a:endParaRPr lang="it-IT" dirty="0"/>
          </a:p>
        </p:txBody>
      </p:sp>
    </p:spTree>
    <p:extLst>
      <p:ext uri="{BB962C8B-B14F-4D97-AF65-F5344CB8AC3E}">
        <p14:creationId xmlns:p14="http://schemas.microsoft.com/office/powerpoint/2010/main" val="3631613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1480800" y="6168818"/>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914400" y="2109829"/>
            <a:ext cx="10363200" cy="245901"/>
          </a:xfrm>
        </p:spPr>
        <p:txBody>
          <a:bodyPr lIns="0" tIns="0" rIns="0" bIns="0"/>
          <a:lstStyle>
            <a:lvl1pPr algn="just">
              <a:defRPr sz="1598" b="0" i="0">
                <a:solidFill>
                  <a:schemeClr val="tx1"/>
                </a:solidFill>
              </a:defRPr>
            </a:lvl1pPr>
          </a:lstStyle>
          <a:p>
            <a:endParaRPr dirty="0"/>
          </a:p>
        </p:txBody>
      </p:sp>
      <p:sp>
        <p:nvSpPr>
          <p:cNvPr id="16" name="Segnaposto testo 10"/>
          <p:cNvSpPr>
            <a:spLocks noGrp="1"/>
          </p:cNvSpPr>
          <p:nvPr>
            <p:ph type="body" sz="quarter" idx="11" hasCustomPrompt="1"/>
          </p:nvPr>
        </p:nvSpPr>
        <p:spPr>
          <a:xfrm>
            <a:off x="914400" y="5976332"/>
            <a:ext cx="5384800" cy="225424"/>
          </a:xfrm>
        </p:spPr>
        <p:txBody>
          <a:bodyPr vert="horz"/>
          <a:lstStyle>
            <a:lvl1pPr>
              <a:defRPr sz="1465" b="1">
                <a:solidFill>
                  <a:srgbClr val="103676"/>
                </a:solidFill>
              </a:defRPr>
            </a:lvl1pPr>
            <a:lvl2pPr>
              <a:defRPr sz="1465">
                <a:solidFill>
                  <a:srgbClr val="103676"/>
                </a:solidFill>
              </a:defRPr>
            </a:lvl2pPr>
            <a:lvl3pPr>
              <a:defRPr sz="1465">
                <a:solidFill>
                  <a:srgbClr val="103676"/>
                </a:solidFill>
              </a:defRPr>
            </a:lvl3pPr>
            <a:lvl4pPr>
              <a:defRPr sz="1465">
                <a:solidFill>
                  <a:srgbClr val="103676"/>
                </a:solidFill>
              </a:defRPr>
            </a:lvl4pPr>
            <a:lvl5pPr>
              <a:defRPr sz="1465">
                <a:solidFill>
                  <a:srgbClr val="103676"/>
                </a:solidFill>
              </a:defRPr>
            </a:lvl5pPr>
          </a:lstStyle>
          <a:p>
            <a:pPr lvl="0"/>
            <a:r>
              <a:rPr lang="it-IT" dirty="0"/>
              <a:t>Fare clic per modificare gli stili del testo dello schema </a:t>
            </a:r>
          </a:p>
        </p:txBody>
      </p:sp>
      <p:sp>
        <p:nvSpPr>
          <p:cNvPr id="17" name="Titolo 16"/>
          <p:cNvSpPr>
            <a:spLocks noGrp="1"/>
          </p:cNvSpPr>
          <p:nvPr>
            <p:ph type="title"/>
          </p:nvPr>
        </p:nvSpPr>
        <p:spPr/>
        <p:txBody>
          <a:bodyPr vert="horz"/>
          <a:lstStyle/>
          <a:p>
            <a:r>
              <a:rPr lang="it-IT"/>
              <a:t>Fare clic per modificare stile</a:t>
            </a:r>
          </a:p>
        </p:txBody>
      </p:sp>
    </p:spTree>
    <p:extLst>
      <p:ext uri="{BB962C8B-B14F-4D97-AF65-F5344CB8AC3E}">
        <p14:creationId xmlns:p14="http://schemas.microsoft.com/office/powerpoint/2010/main" val="3485203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32326" y="976703"/>
            <a:ext cx="10327348" cy="323165"/>
          </a:xfrm>
          <a:prstGeom prst="rect">
            <a:avLst/>
          </a:prstGeom>
        </p:spPr>
        <p:txBody>
          <a:bodyPr wrap="square" lIns="0" tIns="0" rIns="0" bIns="0">
            <a:spAutoFit/>
          </a:bodyPr>
          <a:lstStyle>
            <a:lvl1pPr>
              <a:defRPr sz="2100" b="1" i="0">
                <a:solidFill>
                  <a:srgbClr val="11498A"/>
                </a:solidFill>
                <a:latin typeface="Calibri"/>
                <a:cs typeface="Calibri"/>
              </a:defRPr>
            </a:lvl1pPr>
          </a:lstStyle>
          <a:p>
            <a:endParaRPr dirty="0"/>
          </a:p>
        </p:txBody>
      </p:sp>
      <p:sp>
        <p:nvSpPr>
          <p:cNvPr id="3" name="Holder 3"/>
          <p:cNvSpPr>
            <a:spLocks noGrp="1"/>
          </p:cNvSpPr>
          <p:nvPr>
            <p:ph type="body" idx="1"/>
          </p:nvPr>
        </p:nvSpPr>
        <p:spPr>
          <a:xfrm>
            <a:off x="918004" y="2137336"/>
            <a:ext cx="10355989" cy="276999"/>
          </a:xfrm>
          <a:prstGeom prst="rect">
            <a:avLst/>
          </a:prstGeom>
        </p:spPr>
        <p:txBody>
          <a:bodyPr wrap="square" lIns="0" tIns="0" rIns="0" bIns="0">
            <a:spAutoFit/>
          </a:bodyPr>
          <a:lstStyle>
            <a:lvl1pPr>
              <a:defRPr b="0" i="0">
                <a:solidFill>
                  <a:schemeClr val="tx1"/>
                </a:solidFill>
              </a:defRPr>
            </a:lvl1pPr>
          </a:lstStyle>
          <a:p>
            <a:endParaRPr dirty="0"/>
          </a:p>
        </p:txBody>
      </p:sp>
      <p:sp>
        <p:nvSpPr>
          <p:cNvPr id="10" name="object 4"/>
          <p:cNvSpPr/>
          <p:nvPr userDrawn="1"/>
        </p:nvSpPr>
        <p:spPr>
          <a:xfrm>
            <a:off x="688163" y="6170147"/>
            <a:ext cx="0" cy="479468"/>
          </a:xfrm>
          <a:custGeom>
            <a:avLst/>
            <a:gdLst/>
            <a:ahLst/>
            <a:cxnLst/>
            <a:rect l="l" t="t" r="r" b="b"/>
            <a:pathLst>
              <a:path h="360045">
                <a:moveTo>
                  <a:pt x="0" y="0"/>
                </a:moveTo>
                <a:lnTo>
                  <a:pt x="0" y="359994"/>
                </a:lnTo>
              </a:path>
            </a:pathLst>
          </a:custGeom>
          <a:ln w="12700">
            <a:solidFill>
              <a:srgbClr val="11498A"/>
            </a:solidFill>
          </a:ln>
        </p:spPr>
        <p:txBody>
          <a:bodyPr wrap="square" lIns="0" tIns="0" rIns="0" bIns="0" rtlCol="0"/>
          <a:lstStyle/>
          <a:p>
            <a:endParaRPr sz="2397"/>
          </a:p>
        </p:txBody>
      </p:sp>
      <p:sp>
        <p:nvSpPr>
          <p:cNvPr id="11" name="object 5"/>
          <p:cNvSpPr/>
          <p:nvPr userDrawn="1"/>
        </p:nvSpPr>
        <p:spPr>
          <a:xfrm>
            <a:off x="11453283" y="6161080"/>
            <a:ext cx="0" cy="479468"/>
          </a:xfrm>
          <a:custGeom>
            <a:avLst/>
            <a:gdLst/>
            <a:ahLst/>
            <a:cxnLst/>
            <a:rect l="l" t="t" r="r" b="b"/>
            <a:pathLst>
              <a:path h="360045">
                <a:moveTo>
                  <a:pt x="0" y="0"/>
                </a:moveTo>
                <a:lnTo>
                  <a:pt x="0" y="359994"/>
                </a:lnTo>
              </a:path>
            </a:pathLst>
          </a:custGeom>
          <a:ln w="12700">
            <a:solidFill>
              <a:srgbClr val="11498A"/>
            </a:solidFill>
          </a:ln>
        </p:spPr>
        <p:txBody>
          <a:bodyPr wrap="square" lIns="0" tIns="0" rIns="0" bIns="0" rtlCol="0"/>
          <a:lstStyle/>
          <a:p>
            <a:endParaRPr sz="2397"/>
          </a:p>
        </p:txBody>
      </p:sp>
      <p:sp>
        <p:nvSpPr>
          <p:cNvPr id="20" name="Holder 7"/>
          <p:cNvSpPr>
            <a:spLocks noGrp="1"/>
          </p:cNvSpPr>
          <p:nvPr>
            <p:ph type="sldNum" sz="quarter" idx="4"/>
          </p:nvPr>
        </p:nvSpPr>
        <p:spPr>
          <a:xfrm>
            <a:off x="11480800" y="6168818"/>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
        <p:nvSpPr>
          <p:cNvPr id="16" name="CasellaDiTesto 15">
            <a:extLst>
              <a:ext uri="{FF2B5EF4-FFF2-40B4-BE49-F238E27FC236}">
                <a16:creationId xmlns:a16="http://schemas.microsoft.com/office/drawing/2014/main" id="{F88611DE-487A-2639-DF2E-7FE619BDCA18}"/>
              </a:ext>
            </a:extLst>
          </p:cNvPr>
          <p:cNvSpPr txBox="1"/>
          <p:nvPr userDrawn="1"/>
        </p:nvSpPr>
        <p:spPr>
          <a:xfrm>
            <a:off x="791973" y="6280283"/>
            <a:ext cx="6094428" cy="276999"/>
          </a:xfrm>
          <a:prstGeom prst="rect">
            <a:avLst/>
          </a:prstGeom>
          <a:noFill/>
        </p:spPr>
        <p:txBody>
          <a:bodyPr wrap="square">
            <a:spAutoFit/>
          </a:bodyPr>
          <a:lstStyle/>
          <a:p>
            <a:r>
              <a:rPr lang="it-IT" sz="1200" b="1" dirty="0">
                <a:solidFill>
                  <a:schemeClr val="accent1">
                    <a:lumMod val="75000"/>
                  </a:schemeClr>
                </a:solidFill>
              </a:rPr>
              <a:t>Direzione Legislazione Opere Pubbliche</a:t>
            </a:r>
          </a:p>
        </p:txBody>
      </p:sp>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644ABCA6-7A44-E6F3-5147-9A1C4D65AC0E}"/>
              </a:ext>
            </a:extLst>
          </p:cNvPr>
          <p:cNvPicPr>
            <a:picLocks noChangeAspect="1"/>
          </p:cNvPicPr>
          <p:nvPr userDrawn="1"/>
        </p:nvPicPr>
        <p:blipFill>
          <a:blip r:embed="rId11"/>
          <a:stretch>
            <a:fillRect/>
          </a:stretch>
        </p:blipFill>
        <p:spPr>
          <a:xfrm>
            <a:off x="9322942" y="6046543"/>
            <a:ext cx="2077085" cy="622300"/>
          </a:xfrm>
          <a:prstGeom prst="rect">
            <a:avLst/>
          </a:prstGeom>
          <a:extLst>
            <a:ext uri="{FAA26D3D-D897-4be2-8F04-BA451C77F1D7}">
              <ma14:placeholderFlag xmlns:lc="http://schemas.openxmlformats.org/drawingml/2006/lockedCanvas" xmlns:ma14="http://schemas.microsoft.com/office/mac/drawingml/2011/main" xmlns:w="http://schemas.openxmlformats.org/wordprocessingml/2006/main" xmlns:w10="urn:schemas-microsoft-com:office:word" xmlns:v="urn:schemas-microsoft-com:vml" xmlns:o="urn:schemas-microsoft-com:office:office" xmlns:mv="urn:schemas-microsoft-com:mac:vml" xmlns:mo="http://schemas.microsoft.com/office/mac/office/2008/main" xmlns=""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fl="http://schemas.microsoft.com/office/word/2024/wordml/sdtformatlock" xmlns:w16sdtdh="http://schemas.microsoft.com/office/word/2020/wordml/sdtdatahash" xmlns:w16du="http://schemas.microsoft.com/office/word/2023/wordml/word16du" xmlns:w16="http://schemas.microsoft.com/office/word/2018/wordml" xmlns:w16cid="http://schemas.microsoft.com/office/word/2016/wordml/cid" xmlns:w16cex="http://schemas.microsoft.com/office/word/2018/wordml/cex"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oel="http://schemas.microsoft.com/office/2019/extlst"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Lst>
        </p:spPr>
      </p:pic>
    </p:spTree>
    <p:extLst>
      <p:ext uri="{BB962C8B-B14F-4D97-AF65-F5344CB8AC3E}">
        <p14:creationId xmlns:p14="http://schemas.microsoft.com/office/powerpoint/2010/main" val="1618179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defRPr>
          <a:latin typeface="+mj-lt"/>
          <a:ea typeface="+mj-ea"/>
          <a:cs typeface="+mj-cs"/>
        </a:defRPr>
      </a:lvl1pPr>
    </p:titleStyle>
    <p:bodyStyle>
      <a:lvl1pPr marL="0">
        <a:defRPr>
          <a:latin typeface="+mn-lt"/>
          <a:ea typeface="+mn-ea"/>
          <a:cs typeface="+mn-cs"/>
        </a:defRPr>
      </a:lvl1pPr>
      <a:lvl2pPr marL="608853">
        <a:defRPr>
          <a:latin typeface="+mn-lt"/>
          <a:ea typeface="+mn-ea"/>
          <a:cs typeface="+mn-cs"/>
        </a:defRPr>
      </a:lvl2pPr>
      <a:lvl3pPr marL="1217706">
        <a:defRPr>
          <a:latin typeface="+mn-lt"/>
          <a:ea typeface="+mn-ea"/>
          <a:cs typeface="+mn-cs"/>
        </a:defRPr>
      </a:lvl3pPr>
      <a:lvl4pPr marL="1826560">
        <a:defRPr>
          <a:latin typeface="+mn-lt"/>
          <a:ea typeface="+mn-ea"/>
          <a:cs typeface="+mn-cs"/>
        </a:defRPr>
      </a:lvl4pPr>
      <a:lvl5pPr marL="2435413">
        <a:defRPr>
          <a:latin typeface="+mn-lt"/>
          <a:ea typeface="+mn-ea"/>
          <a:cs typeface="+mn-cs"/>
        </a:defRPr>
      </a:lvl5pPr>
      <a:lvl6pPr marL="3044266">
        <a:defRPr>
          <a:latin typeface="+mn-lt"/>
          <a:ea typeface="+mn-ea"/>
          <a:cs typeface="+mn-cs"/>
        </a:defRPr>
      </a:lvl6pPr>
      <a:lvl7pPr marL="3653119">
        <a:defRPr>
          <a:latin typeface="+mn-lt"/>
          <a:ea typeface="+mn-ea"/>
          <a:cs typeface="+mn-cs"/>
        </a:defRPr>
      </a:lvl7pPr>
      <a:lvl8pPr marL="4261973">
        <a:defRPr>
          <a:latin typeface="+mn-lt"/>
          <a:ea typeface="+mn-ea"/>
          <a:cs typeface="+mn-cs"/>
        </a:defRPr>
      </a:lvl8pPr>
      <a:lvl9pPr marL="4870826">
        <a:defRPr>
          <a:latin typeface="+mn-lt"/>
          <a:ea typeface="+mn-ea"/>
          <a:cs typeface="+mn-cs"/>
        </a:defRPr>
      </a:lvl9pPr>
    </p:bodyStyle>
    <p:otherStyle>
      <a:lvl1pPr marL="0">
        <a:defRPr>
          <a:latin typeface="+mn-lt"/>
          <a:ea typeface="+mn-ea"/>
          <a:cs typeface="+mn-cs"/>
        </a:defRPr>
      </a:lvl1pPr>
      <a:lvl2pPr marL="608853">
        <a:defRPr>
          <a:latin typeface="+mn-lt"/>
          <a:ea typeface="+mn-ea"/>
          <a:cs typeface="+mn-cs"/>
        </a:defRPr>
      </a:lvl2pPr>
      <a:lvl3pPr marL="1217706">
        <a:defRPr>
          <a:latin typeface="+mn-lt"/>
          <a:ea typeface="+mn-ea"/>
          <a:cs typeface="+mn-cs"/>
        </a:defRPr>
      </a:lvl3pPr>
      <a:lvl4pPr marL="1826560">
        <a:defRPr>
          <a:latin typeface="+mn-lt"/>
          <a:ea typeface="+mn-ea"/>
          <a:cs typeface="+mn-cs"/>
        </a:defRPr>
      </a:lvl4pPr>
      <a:lvl5pPr marL="2435413">
        <a:defRPr>
          <a:latin typeface="+mn-lt"/>
          <a:ea typeface="+mn-ea"/>
          <a:cs typeface="+mn-cs"/>
        </a:defRPr>
      </a:lvl5pPr>
      <a:lvl6pPr marL="3044266">
        <a:defRPr>
          <a:latin typeface="+mn-lt"/>
          <a:ea typeface="+mn-ea"/>
          <a:cs typeface="+mn-cs"/>
        </a:defRPr>
      </a:lvl6pPr>
      <a:lvl7pPr marL="3653119">
        <a:defRPr>
          <a:latin typeface="+mn-lt"/>
          <a:ea typeface="+mn-ea"/>
          <a:cs typeface="+mn-cs"/>
        </a:defRPr>
      </a:lvl7pPr>
      <a:lvl8pPr marL="4261973">
        <a:defRPr>
          <a:latin typeface="+mn-lt"/>
          <a:ea typeface="+mn-ea"/>
          <a:cs typeface="+mn-cs"/>
        </a:defRPr>
      </a:lvl8pPr>
      <a:lvl9pPr marL="487082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p:nvPr/>
        </p:nvSpPr>
        <p:spPr>
          <a:xfrm>
            <a:off x="2928649" y="419442"/>
            <a:ext cx="7056440" cy="1439981"/>
          </a:xfrm>
          <a:custGeom>
            <a:avLst/>
            <a:gdLst/>
            <a:ahLst/>
            <a:cxnLst/>
            <a:rect l="l" t="t" r="r" b="b"/>
            <a:pathLst>
              <a:path w="1976120" h="513714">
                <a:moveTo>
                  <a:pt x="393" y="0"/>
                </a:moveTo>
                <a:lnTo>
                  <a:pt x="0" y="513588"/>
                </a:lnTo>
                <a:lnTo>
                  <a:pt x="1860626" y="513588"/>
                </a:lnTo>
                <a:lnTo>
                  <a:pt x="1975586" y="166344"/>
                </a:lnTo>
                <a:lnTo>
                  <a:pt x="393" y="0"/>
                </a:lnTo>
                <a:close/>
              </a:path>
            </a:pathLst>
          </a:custGeom>
          <a:solidFill>
            <a:srgbClr val="183062">
              <a:alpha val="89999"/>
            </a:srgbClr>
          </a:solidFill>
        </p:spPr>
        <p:txBody>
          <a:bodyPr wrap="square" lIns="0" tIns="0" rIns="0" bIns="0" rtlCol="0"/>
          <a:lstStyle/>
          <a:p>
            <a:pPr marL="0" marR="0" lvl="0" indent="0" algn="l" defTabSz="608853" rtl="0" eaLnBrk="1" fontAlgn="auto" latinLnBrk="0" hangingPunct="1">
              <a:lnSpc>
                <a:spcPct val="100000"/>
              </a:lnSpc>
              <a:spcBef>
                <a:spcPts val="0"/>
              </a:spcBef>
              <a:spcAft>
                <a:spcPts val="0"/>
              </a:spcAft>
              <a:buClrTx/>
              <a:buSzTx/>
              <a:buFontTx/>
              <a:buNone/>
              <a:tabLst/>
              <a:defRPr/>
            </a:pPr>
            <a:endParaRPr kumimoji="0" sz="2397" b="0" i="0" u="none" strike="noStrike" kern="1200" cap="none" spc="0" normalizeH="0" baseline="0" noProof="0" dirty="0">
              <a:ln>
                <a:noFill/>
              </a:ln>
              <a:solidFill>
                <a:srgbClr val="103676"/>
              </a:solidFill>
              <a:effectLst/>
              <a:uLnTx/>
              <a:uFillTx/>
              <a:latin typeface="Calibri"/>
              <a:ea typeface="+mn-ea"/>
              <a:cs typeface="+mn-cs"/>
            </a:endParaRPr>
          </a:p>
        </p:txBody>
      </p:sp>
      <p:sp>
        <p:nvSpPr>
          <p:cNvPr id="12" name="object 12"/>
          <p:cNvSpPr txBox="1"/>
          <p:nvPr/>
        </p:nvSpPr>
        <p:spPr>
          <a:xfrm>
            <a:off x="3127784" y="870992"/>
            <a:ext cx="6509737" cy="1199452"/>
          </a:xfrm>
          <a:prstGeom prst="rect">
            <a:avLst/>
          </a:prstGeom>
        </p:spPr>
        <p:txBody>
          <a:bodyPr vert="horz" wrap="square" lIns="0" tIns="16912" rIns="0" bIns="0" rtlCol="0">
            <a:spAutoFit/>
          </a:bodyPr>
          <a:lstStyle/>
          <a:p>
            <a:pPr marL="16913" algn="ctr" defTabSz="608853">
              <a:spcBef>
                <a:spcPts val="133"/>
              </a:spcBef>
              <a:defRPr/>
            </a:pPr>
            <a:r>
              <a:rPr kumimoji="0" lang="it-IT" sz="2400" b="1" i="0" u="none" strike="noStrike" kern="1200" cap="none" spc="-13" normalizeH="0" baseline="0" noProof="0" dirty="0">
                <a:ln>
                  <a:noFill/>
                </a:ln>
                <a:solidFill>
                  <a:srgbClr val="FFFFFF"/>
                </a:solidFill>
                <a:effectLst/>
                <a:uLnTx/>
                <a:uFillTx/>
                <a:latin typeface="+mj-lt"/>
                <a:cs typeface="Segoe UI" panose="020B0502040204020203" pitchFamily="34" charset="0"/>
              </a:rPr>
              <a:t>IL CODICE DEI CONTRATTI PUBBLICI – APPROFONDIMENTI E NOVITÀ </a:t>
            </a:r>
            <a:endParaRPr lang="it-IT" sz="2400" b="1" spc="-13" dirty="0">
              <a:solidFill>
                <a:srgbClr val="FFFFFF"/>
              </a:solidFill>
              <a:latin typeface="+mj-lt"/>
              <a:cs typeface="Segoe UI" panose="020B0502040204020203" pitchFamily="34" charset="0"/>
            </a:endParaRPr>
          </a:p>
          <a:p>
            <a:pPr marL="16913" lvl="0" algn="ctr" defTabSz="608853">
              <a:spcBef>
                <a:spcPts val="133"/>
              </a:spcBef>
              <a:defRPr/>
            </a:pPr>
            <a:r>
              <a:rPr lang="it-IT" sz="2800" b="1" spc="-13" dirty="0">
                <a:solidFill>
                  <a:srgbClr val="FFFFFF"/>
                </a:solidFill>
                <a:latin typeface="+mj-lt"/>
                <a:cs typeface="Segoe UI" panose="020B0502040204020203" pitchFamily="34" charset="0"/>
              </a:rPr>
              <a:t> </a:t>
            </a:r>
            <a:endParaRPr kumimoji="0" lang="it-IT" sz="2400" b="1" i="0" u="none" strike="noStrike" kern="1200" cap="none" spc="-13" normalizeH="0" baseline="0" noProof="0" dirty="0">
              <a:ln>
                <a:noFill/>
              </a:ln>
              <a:solidFill>
                <a:srgbClr val="FFFFFF"/>
              </a:solidFill>
              <a:effectLst/>
              <a:uLnTx/>
              <a:uFillTx/>
              <a:latin typeface="+mj-lt"/>
              <a:cs typeface="Segoe UI" panose="020B0502040204020203" pitchFamily="34" charset="0"/>
            </a:endParaRPr>
          </a:p>
        </p:txBody>
      </p:sp>
      <p:sp>
        <p:nvSpPr>
          <p:cNvPr id="13" name="object 4"/>
          <p:cNvSpPr/>
          <p:nvPr/>
        </p:nvSpPr>
        <p:spPr>
          <a:xfrm>
            <a:off x="4482415" y="3327192"/>
            <a:ext cx="7717862" cy="2781508"/>
          </a:xfrm>
          <a:custGeom>
            <a:avLst/>
            <a:gdLst>
              <a:gd name="connsiteX0" fmla="*/ 3358644 w 3359014"/>
              <a:gd name="connsiteY0" fmla="*/ 9548 h 4679149"/>
              <a:gd name="connsiteX1" fmla="*/ 192491 w 3359014"/>
              <a:gd name="connsiteY1" fmla="*/ 0 h 4679149"/>
              <a:gd name="connsiteX2" fmla="*/ 602304 w 3359014"/>
              <a:gd name="connsiteY2" fmla="*/ 1356375 h 4679149"/>
              <a:gd name="connsiteX3" fmla="*/ 0 w 3359014"/>
              <a:gd name="connsiteY3" fmla="*/ 1356375 h 4679149"/>
              <a:gd name="connsiteX4" fmla="*/ 0 w 3359014"/>
              <a:gd name="connsiteY4" fmla="*/ 2956206 h 4679149"/>
              <a:gd name="connsiteX5" fmla="*/ 1057726 w 3359014"/>
              <a:gd name="connsiteY5" fmla="*/ 2956206 h 4679149"/>
              <a:gd name="connsiteX6" fmla="*/ 1574539 w 3359014"/>
              <a:gd name="connsiteY6" fmla="*/ 4679149 h 4679149"/>
              <a:gd name="connsiteX7" fmla="*/ 3359014 w 3359014"/>
              <a:gd name="connsiteY7" fmla="*/ 4679149 h 4679149"/>
              <a:gd name="connsiteX8" fmla="*/ 3358644 w 3359014"/>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6950210 w 9251498"/>
              <a:gd name="connsiteY5" fmla="*/ 2956206 h 4679149"/>
              <a:gd name="connsiteX6" fmla="*/ 0 w 9251498"/>
              <a:gd name="connsiteY6" fmla="*/ 4679149 h 4679149"/>
              <a:gd name="connsiteX7" fmla="*/ 9251498 w 9251498"/>
              <a:gd name="connsiteY7" fmla="*/ 4679149 h 4679149"/>
              <a:gd name="connsiteX8" fmla="*/ 9251128 w 9251498"/>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0 w 9251498"/>
              <a:gd name="connsiteY5" fmla="*/ 4679149 h 4679149"/>
              <a:gd name="connsiteX6" fmla="*/ 9251498 w 9251498"/>
              <a:gd name="connsiteY6" fmla="*/ 4679149 h 4679149"/>
              <a:gd name="connsiteX7" fmla="*/ 9251128 w 9251498"/>
              <a:gd name="connsiteY7"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2956206 h 4679149"/>
              <a:gd name="connsiteX4" fmla="*/ 0 w 9251498"/>
              <a:gd name="connsiteY4" fmla="*/ 4679149 h 4679149"/>
              <a:gd name="connsiteX5" fmla="*/ 9251498 w 9251498"/>
              <a:gd name="connsiteY5" fmla="*/ 4679149 h 4679149"/>
              <a:gd name="connsiteX6" fmla="*/ 9251128 w 9251498"/>
              <a:gd name="connsiteY6" fmla="*/ 9548 h 4679149"/>
              <a:gd name="connsiteX0" fmla="*/ 9251128 w 9251498"/>
              <a:gd name="connsiteY0" fmla="*/ 9548 h 4679149"/>
              <a:gd name="connsiteX1" fmla="*/ 6084975 w 9251498"/>
              <a:gd name="connsiteY1" fmla="*/ 0 h 4679149"/>
              <a:gd name="connsiteX2" fmla="*/ 5892484 w 9251498"/>
              <a:gd name="connsiteY2" fmla="*/ 2956206 h 4679149"/>
              <a:gd name="connsiteX3" fmla="*/ 0 w 9251498"/>
              <a:gd name="connsiteY3" fmla="*/ 4679149 h 4679149"/>
              <a:gd name="connsiteX4" fmla="*/ 9251498 w 9251498"/>
              <a:gd name="connsiteY4" fmla="*/ 4679149 h 4679149"/>
              <a:gd name="connsiteX5" fmla="*/ 9251128 w 9251498"/>
              <a:gd name="connsiteY5" fmla="*/ 9548 h 4679149"/>
              <a:gd name="connsiteX0" fmla="*/ 9251128 w 9251498"/>
              <a:gd name="connsiteY0" fmla="*/ 0 h 4669601"/>
              <a:gd name="connsiteX1" fmla="*/ 5892484 w 9251498"/>
              <a:gd name="connsiteY1" fmla="*/ 2946658 h 4669601"/>
              <a:gd name="connsiteX2" fmla="*/ 0 w 9251498"/>
              <a:gd name="connsiteY2" fmla="*/ 4669601 h 4669601"/>
              <a:gd name="connsiteX3" fmla="*/ 9251498 w 9251498"/>
              <a:gd name="connsiteY3" fmla="*/ 4669601 h 4669601"/>
              <a:gd name="connsiteX4" fmla="*/ 9251128 w 9251498"/>
              <a:gd name="connsiteY4" fmla="*/ 0 h 4669601"/>
              <a:gd name="connsiteX0" fmla="*/ 9232031 w 9251498"/>
              <a:gd name="connsiteY0" fmla="*/ 0 h 2740943"/>
              <a:gd name="connsiteX1" fmla="*/ 5892484 w 9251498"/>
              <a:gd name="connsiteY1" fmla="*/ 1018000 h 2740943"/>
              <a:gd name="connsiteX2" fmla="*/ 0 w 9251498"/>
              <a:gd name="connsiteY2" fmla="*/ 2740943 h 2740943"/>
              <a:gd name="connsiteX3" fmla="*/ 9251498 w 9251498"/>
              <a:gd name="connsiteY3" fmla="*/ 2740943 h 2740943"/>
              <a:gd name="connsiteX4" fmla="*/ 9232031 w 9251498"/>
              <a:gd name="connsiteY4" fmla="*/ 0 h 2740943"/>
              <a:gd name="connsiteX0" fmla="*/ 9232031 w 9251498"/>
              <a:gd name="connsiteY0" fmla="*/ 0 h 2740943"/>
              <a:gd name="connsiteX1" fmla="*/ 0 w 9251498"/>
              <a:gd name="connsiteY1" fmla="*/ 2740943 h 2740943"/>
              <a:gd name="connsiteX2" fmla="*/ 9251498 w 9251498"/>
              <a:gd name="connsiteY2" fmla="*/ 2740943 h 2740943"/>
              <a:gd name="connsiteX3" fmla="*/ 9232031 w 9251498"/>
              <a:gd name="connsiteY3" fmla="*/ 0 h 2740943"/>
            </a:gdLst>
            <a:ahLst/>
            <a:cxnLst>
              <a:cxn ang="0">
                <a:pos x="connsiteX0" y="connsiteY0"/>
              </a:cxn>
              <a:cxn ang="0">
                <a:pos x="connsiteX1" y="connsiteY1"/>
              </a:cxn>
              <a:cxn ang="0">
                <a:pos x="connsiteX2" y="connsiteY2"/>
              </a:cxn>
              <a:cxn ang="0">
                <a:pos x="connsiteX3" y="connsiteY3"/>
              </a:cxn>
            </a:cxnLst>
            <a:rect l="l" t="t" r="r" b="b"/>
            <a:pathLst>
              <a:path w="9251498" h="2740943">
                <a:moveTo>
                  <a:pt x="9232031" y="0"/>
                </a:moveTo>
                <a:lnTo>
                  <a:pt x="0" y="2740943"/>
                </a:lnTo>
                <a:lnTo>
                  <a:pt x="9251498" y="2740943"/>
                </a:lnTo>
                <a:cubicBezTo>
                  <a:pt x="9251375" y="1184409"/>
                  <a:pt x="9232154" y="1556534"/>
                  <a:pt x="9232031" y="0"/>
                </a:cubicBezTo>
                <a:close/>
              </a:path>
            </a:pathLst>
          </a:custGeom>
          <a:blipFill dpi="0" rotWithShape="1">
            <a:blip r:embed="rId3">
              <a:alphaModFix amt="80000"/>
            </a:blip>
            <a:srcRect/>
            <a:stretch>
              <a:fillRect/>
            </a:stretch>
          </a:blipFill>
        </p:spPr>
        <p:txBody>
          <a:bodyPr wrap="square" lIns="0" tIns="0" rIns="0" bIns="0" rtlCol="0"/>
          <a:lstStyle/>
          <a:p>
            <a:pPr marL="0" marR="0" lvl="0" indent="0" algn="l" defTabSz="608853" rtl="0" eaLnBrk="1" fontAlgn="auto" latinLnBrk="0" hangingPunct="1">
              <a:lnSpc>
                <a:spcPct val="100000"/>
              </a:lnSpc>
              <a:spcBef>
                <a:spcPts val="0"/>
              </a:spcBef>
              <a:spcAft>
                <a:spcPts val="0"/>
              </a:spcAft>
              <a:buClrTx/>
              <a:buSzTx/>
              <a:buFontTx/>
              <a:buNone/>
              <a:tabLst/>
              <a:defRPr/>
            </a:pPr>
            <a:endParaRPr kumimoji="0" sz="2397"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9069" y="28322"/>
            <a:ext cx="4473345" cy="6080378"/>
          </a:xfrm>
          <a:custGeom>
            <a:avLst/>
            <a:gdLst/>
            <a:ahLst/>
            <a:cxnLst/>
            <a:rect l="l" t="t" r="r" b="b"/>
            <a:pathLst>
              <a:path w="3359150" h="4679315">
                <a:moveTo>
                  <a:pt x="1821316" y="0"/>
                </a:moveTo>
                <a:lnTo>
                  <a:pt x="192491" y="0"/>
                </a:lnTo>
                <a:lnTo>
                  <a:pt x="602304" y="1356375"/>
                </a:lnTo>
                <a:lnTo>
                  <a:pt x="0" y="1356375"/>
                </a:lnTo>
                <a:lnTo>
                  <a:pt x="0" y="2956206"/>
                </a:lnTo>
                <a:lnTo>
                  <a:pt x="1057726" y="2956206"/>
                </a:lnTo>
                <a:lnTo>
                  <a:pt x="1574539" y="4679149"/>
                </a:lnTo>
                <a:lnTo>
                  <a:pt x="3359014" y="4679149"/>
                </a:lnTo>
                <a:lnTo>
                  <a:pt x="1821316" y="0"/>
                </a:lnTo>
                <a:close/>
              </a:path>
            </a:pathLst>
          </a:custGeom>
          <a:solidFill>
            <a:srgbClr val="11498A">
              <a:alpha val="27000"/>
            </a:srgbClr>
          </a:solidFill>
        </p:spPr>
        <p:txBody>
          <a:bodyPr wrap="square" lIns="0" tIns="0" rIns="0" bIns="0" rtlCol="0"/>
          <a:lstStyle/>
          <a:p>
            <a:pPr marL="0" marR="0" lvl="0" indent="0" algn="l" defTabSz="608853" rtl="0" eaLnBrk="1" fontAlgn="auto" latinLnBrk="0" hangingPunct="1">
              <a:lnSpc>
                <a:spcPct val="100000"/>
              </a:lnSpc>
              <a:spcBef>
                <a:spcPts val="0"/>
              </a:spcBef>
              <a:spcAft>
                <a:spcPts val="0"/>
              </a:spcAft>
              <a:buClrTx/>
              <a:buSzTx/>
              <a:buFontTx/>
              <a:buNone/>
              <a:tabLst/>
              <a:defRPr/>
            </a:pPr>
            <a:endParaRPr kumimoji="0" sz="2397"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CasellaDiTesto 2">
            <a:extLst>
              <a:ext uri="{FF2B5EF4-FFF2-40B4-BE49-F238E27FC236}">
                <a16:creationId xmlns:a16="http://schemas.microsoft.com/office/drawing/2014/main" id="{75C90031-1C29-A0C9-FF69-9FDE3A9A04C9}"/>
              </a:ext>
            </a:extLst>
          </p:cNvPr>
          <p:cNvSpPr txBox="1"/>
          <p:nvPr/>
        </p:nvSpPr>
        <p:spPr>
          <a:xfrm>
            <a:off x="8612155" y="1229315"/>
            <a:ext cx="184731"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CasellaDiTesto 4">
            <a:extLst>
              <a:ext uri="{FF2B5EF4-FFF2-40B4-BE49-F238E27FC236}">
                <a16:creationId xmlns:a16="http://schemas.microsoft.com/office/drawing/2014/main" id="{7FF35BC7-56FB-DE6B-6CCE-A8293E527E5C}"/>
              </a:ext>
            </a:extLst>
          </p:cNvPr>
          <p:cNvSpPr txBox="1"/>
          <p:nvPr/>
        </p:nvSpPr>
        <p:spPr>
          <a:xfrm>
            <a:off x="3217431" y="3882894"/>
            <a:ext cx="6101696" cy="369332"/>
          </a:xfrm>
          <a:prstGeom prst="rect">
            <a:avLst/>
          </a:prstGeom>
          <a:noFill/>
        </p:spPr>
        <p:txBody>
          <a:bodyPr wrap="square">
            <a:spAutoFit/>
          </a:bodyPr>
          <a:lstStyle/>
          <a:p>
            <a:pPr marL="16913" marR="0" lvl="0" indent="0" algn="ctr" defTabSz="608853" rtl="0" eaLnBrk="1" fontAlgn="auto" latinLnBrk="0" hangingPunct="1">
              <a:lnSpc>
                <a:spcPct val="100000"/>
              </a:lnSpc>
              <a:spcBef>
                <a:spcPts val="133"/>
              </a:spcBef>
              <a:spcAft>
                <a:spcPts val="0"/>
              </a:spcAft>
              <a:buClrTx/>
              <a:buSzTx/>
              <a:buFontTx/>
              <a:buNone/>
              <a:tabLst/>
              <a:defRPr/>
            </a:pPr>
            <a:r>
              <a:rPr kumimoji="0" lang="it-IT" b="1" i="1" u="none" strike="noStrike" kern="1200" cap="none" spc="-13" normalizeH="0" baseline="0" noProof="0" dirty="0">
                <a:ln>
                  <a:noFill/>
                </a:ln>
                <a:solidFill>
                  <a:srgbClr val="304572"/>
                </a:solidFill>
                <a:effectLst/>
                <a:uLnTx/>
                <a:uFillTx/>
                <a:latin typeface="+mj-lt"/>
                <a:cs typeface="Segoe UI" panose="020B0502040204020203" pitchFamily="34" charset="0"/>
              </a:rPr>
              <a:t>L’Aquila, 23 Aprile 2026</a:t>
            </a:r>
          </a:p>
        </p:txBody>
      </p:sp>
      <p:sp>
        <p:nvSpPr>
          <p:cNvPr id="2" name="CasellaDiTesto 1">
            <a:extLst>
              <a:ext uri="{FF2B5EF4-FFF2-40B4-BE49-F238E27FC236}">
                <a16:creationId xmlns:a16="http://schemas.microsoft.com/office/drawing/2014/main" id="{57B09A16-1E5E-E184-A153-A35854CA8871}"/>
              </a:ext>
            </a:extLst>
          </p:cNvPr>
          <p:cNvSpPr txBox="1"/>
          <p:nvPr/>
        </p:nvSpPr>
        <p:spPr>
          <a:xfrm>
            <a:off x="2057149" y="2820195"/>
            <a:ext cx="8422259" cy="523220"/>
          </a:xfrm>
          <a:prstGeom prst="rect">
            <a:avLst/>
          </a:prstGeom>
          <a:noFill/>
        </p:spPr>
        <p:txBody>
          <a:bodyPr wrap="square">
            <a:spAutoFit/>
          </a:bodyPr>
          <a:lstStyle/>
          <a:p>
            <a:pPr marL="16913" marR="0" lvl="0" indent="0" algn="ctr" defTabSz="608853" rtl="0" eaLnBrk="1" fontAlgn="auto" latinLnBrk="0" hangingPunct="1">
              <a:lnSpc>
                <a:spcPct val="100000"/>
              </a:lnSpc>
              <a:spcBef>
                <a:spcPts val="133"/>
              </a:spcBef>
              <a:spcAft>
                <a:spcPts val="0"/>
              </a:spcAft>
              <a:buClrTx/>
              <a:buSzTx/>
              <a:buFontTx/>
              <a:buNone/>
              <a:tabLst/>
              <a:defRPr/>
            </a:pPr>
            <a:r>
              <a:rPr kumimoji="0" lang="it-IT" sz="2800" b="1" i="0" u="none" strike="noStrike" kern="1200" cap="none" spc="-13" normalizeH="0" baseline="0" noProof="0" dirty="0">
                <a:ln>
                  <a:noFill/>
                </a:ln>
                <a:solidFill>
                  <a:srgbClr val="304572"/>
                </a:solidFill>
                <a:effectLst/>
                <a:uLnTx/>
                <a:uFillTx/>
                <a:latin typeface="Segoe UI" panose="020B0502040204020203" pitchFamily="34" charset="0"/>
                <a:cs typeface="Segoe UI" panose="020B0502040204020203" pitchFamily="34" charset="0"/>
              </a:rPr>
              <a:t>APPALTI PNRR: «</a:t>
            </a:r>
            <a:r>
              <a:rPr kumimoji="0" lang="it-IT" sz="2800" b="1" i="1" u="none" strike="noStrike" kern="1200" cap="none" spc="-13" normalizeH="0" baseline="0" noProof="0" dirty="0">
                <a:ln>
                  <a:noFill/>
                </a:ln>
                <a:solidFill>
                  <a:srgbClr val="304572"/>
                </a:solidFill>
                <a:effectLst/>
                <a:uLnTx/>
                <a:uFillTx/>
                <a:latin typeface="Segoe UI" panose="020B0502040204020203" pitchFamily="34" charset="0"/>
                <a:cs typeface="Segoe UI" panose="020B0502040204020203" pitchFamily="34" charset="0"/>
              </a:rPr>
              <a:t>la gestione dell’ultimo miglio</a:t>
            </a:r>
            <a:r>
              <a:rPr kumimoji="0" lang="it-IT" sz="2800" b="1" i="0" u="none" strike="noStrike" kern="1200" cap="none" spc="-13" normalizeH="0" baseline="0" noProof="0" dirty="0">
                <a:ln>
                  <a:noFill/>
                </a:ln>
                <a:solidFill>
                  <a:srgbClr val="304572"/>
                </a:solidFill>
                <a:effectLst/>
                <a:uLnTx/>
                <a:uFillTx/>
                <a:latin typeface="Segoe UI" panose="020B0502040204020203" pitchFamily="34" charset="0"/>
                <a:cs typeface="Segoe UI" panose="020B0502040204020203" pitchFamily="34" charset="0"/>
              </a:rPr>
              <a:t>»</a:t>
            </a:r>
            <a:endParaRPr kumimoji="0" lang="it-IT" sz="2800" b="1" i="0" u="none" strike="noStrike" kern="1200" cap="none" spc="-13" normalizeH="0" baseline="0" noProof="0" dirty="0">
              <a:ln>
                <a:noFill/>
              </a:ln>
              <a:solidFill>
                <a:srgbClr val="304572"/>
              </a:solidFill>
              <a:effectLst/>
              <a:uLnTx/>
              <a:uFillTx/>
              <a:latin typeface="+mj-lt"/>
              <a:cs typeface="Segoe UI" panose="020B0502040204020203" pitchFamily="34" charset="0"/>
            </a:endParaRPr>
          </a:p>
        </p:txBody>
      </p:sp>
      <p:sp>
        <p:nvSpPr>
          <p:cNvPr id="6" name="CasellaDiTesto 5">
            <a:extLst>
              <a:ext uri="{FF2B5EF4-FFF2-40B4-BE49-F238E27FC236}">
                <a16:creationId xmlns:a16="http://schemas.microsoft.com/office/drawing/2014/main" id="{53CECA0F-34A2-7490-22B0-842400E80451}"/>
              </a:ext>
            </a:extLst>
          </p:cNvPr>
          <p:cNvSpPr txBox="1"/>
          <p:nvPr/>
        </p:nvSpPr>
        <p:spPr>
          <a:xfrm>
            <a:off x="3705511" y="4862317"/>
            <a:ext cx="4780978" cy="338554"/>
          </a:xfrm>
          <a:prstGeom prst="rect">
            <a:avLst/>
          </a:prstGeom>
          <a:noFill/>
        </p:spPr>
        <p:txBody>
          <a:bodyPr wrap="square">
            <a:spAutoFit/>
          </a:bodyPr>
          <a:lstStyle/>
          <a:p>
            <a:pPr marL="16913" lvl="0" algn="ctr" defTabSz="608853">
              <a:spcBef>
                <a:spcPts val="133"/>
              </a:spcBef>
              <a:defRPr/>
            </a:pPr>
            <a:r>
              <a:rPr lang="it-IT" sz="1600" b="1" i="1" spc="-13" dirty="0">
                <a:solidFill>
                  <a:srgbClr val="304572"/>
                </a:solidFill>
                <a:latin typeface="+mj-lt"/>
                <a:cs typeface="Segoe UI" panose="020B0502040204020203" pitchFamily="34" charset="0"/>
              </a:rPr>
              <a:t>Avv. Matteo Candidi</a:t>
            </a:r>
            <a:endParaRPr kumimoji="0" lang="it-IT" sz="1600" b="1" i="1" u="none" strike="noStrike" kern="1200" cap="none" spc="-13" normalizeH="0" baseline="0" noProof="0" dirty="0">
              <a:ln>
                <a:noFill/>
              </a:ln>
              <a:solidFill>
                <a:srgbClr val="304572"/>
              </a:solidFill>
              <a:effectLst/>
              <a:uLnTx/>
              <a:uFillTx/>
              <a:latin typeface="+mj-lt"/>
              <a:cs typeface="Segoe UI" panose="020B0502040204020203"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1AD99-18DF-DCCE-6DFC-E1B35938C44B}"/>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1E24C578-C9D5-74BF-06E7-20E5C25457A7}"/>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10</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0164191F-E194-B9AF-B9BC-AFCE7D59F2A2}"/>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654094D7-56E0-8436-B119-FCB7FC70A2C6}"/>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C442AFCD-680F-F2B0-0307-3AE0994E0BBF}"/>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BB7BF520-B48E-9E3B-4A87-58DE9773F4DA}"/>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D1222704-1E52-B7FB-3303-A2C008912F64}"/>
              </a:ext>
            </a:extLst>
          </p:cNvPr>
          <p:cNvSpPr txBox="1"/>
          <p:nvPr/>
        </p:nvSpPr>
        <p:spPr>
          <a:xfrm>
            <a:off x="650462" y="1781167"/>
            <a:ext cx="11064018" cy="3942298"/>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Al fine di favorire la semplificazione amministrativa, nonché </a:t>
            </a:r>
            <a:r>
              <a:rPr lang="it-IT" sz="20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l’accelerazione delle attività di rendicontazione, </a:t>
            </a:r>
            <a:r>
              <a:rPr lang="it-IT" sz="2000" b="1" u="sng"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oltre alle misure di cui all’allegato n. 1</a:t>
            </a:r>
            <a:r>
              <a:rPr lang="it-IT" sz="20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 </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le amministrazioni titolari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possono, ove ritenuto opportuno, estendere</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l’applicazione delle disposizioni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 ulteriori misure del PNRR</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qualora la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verifica degli obiettivi sia basata sul certificato di ultimazione dei lavori</a:t>
            </a:r>
            <a:r>
              <a:rPr lang="it-IT" sz="24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rPr>
              <a:t>, </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sul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certificato di regolare esecuzione</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sul certificato di verifica di conformità, oppure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su altra documentazione equivalente prevista dalla normativa</a:t>
            </a:r>
          </a:p>
          <a:p>
            <a:pPr marL="342900" marR="0" lvl="0" indent="-34290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lang="it-IT" sz="20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Tale estensione sarà disposta mediante apposita comunicazione delle Amministrazioni Titolari ai soggetti attuatori delle misure interessate, fermo restando il rispetto dei vincoli temporali indicati nelle stelle Linee Guida.</a:t>
            </a:r>
          </a:p>
          <a:p>
            <a:pPr marL="342900" marR="0" lvl="0" indent="-34290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endParaRPr kumimoji="0" lang="it-IT" sz="2400" b="0" i="0" u="none" strike="noStrike" kern="1200" cap="none" spc="0" normalizeH="0" baseline="0" noProof="0" dirty="0">
              <a:ln>
                <a:noFill/>
              </a:ln>
              <a:solidFill>
                <a:schemeClr val="tx2"/>
              </a:solidFill>
              <a:effectLst/>
              <a:uLnTx/>
              <a:uFillTx/>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4551D2D1-06CE-5BA1-92DB-9683CAAE886D}"/>
              </a:ext>
            </a:extLst>
          </p:cNvPr>
          <p:cNvSpPr txBox="1"/>
          <p:nvPr/>
        </p:nvSpPr>
        <p:spPr>
          <a:xfrm>
            <a:off x="732968" y="1339684"/>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CLAUSOLA DI FLESSIBILITÀ</a:t>
            </a:r>
          </a:p>
        </p:txBody>
      </p:sp>
    </p:spTree>
    <p:extLst>
      <p:ext uri="{BB962C8B-B14F-4D97-AF65-F5344CB8AC3E}">
        <p14:creationId xmlns:p14="http://schemas.microsoft.com/office/powerpoint/2010/main" val="639313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1F55-9F38-7229-DB60-8AEAB4CAD8CF}"/>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F1365DB3-4AC4-79CF-8ACA-09E5D4ECAC25}"/>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11</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B5F2D1DE-3269-A39D-424B-7C3EB0829422}"/>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CD732E9B-F4E8-ECE9-24A1-081B38A802A5}"/>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54B28A38-9662-B956-FE86-8A00F1DAB019}"/>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12EE0356-08E3-6970-16D7-D65BB157F33F}"/>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8FB93466-ECED-AC81-7035-EA351626FFF2}"/>
              </a:ext>
            </a:extLst>
          </p:cNvPr>
          <p:cNvSpPr txBox="1"/>
          <p:nvPr/>
        </p:nvSpPr>
        <p:spPr>
          <a:xfrm>
            <a:off x="650462" y="1659677"/>
            <a:ext cx="11064018" cy="3885423"/>
          </a:xfrm>
          <a:prstGeom prst="rect">
            <a:avLst/>
          </a:prstGeom>
          <a:noFill/>
        </p:spPr>
        <p:txBody>
          <a:bodyPr wrap="square">
            <a:spAutoFit/>
          </a:bodyPr>
          <a:lstStyle/>
          <a:p>
            <a:pPr marL="285750" indent="-285750" algn="just">
              <a:lnSpc>
                <a:spcPct val="115000"/>
              </a:lnSpc>
              <a:spcAft>
                <a:spcPts val="800"/>
              </a:spcAft>
              <a:buFont typeface="Wingdings" panose="05000000000000000000" pitchFamily="2" charset="2"/>
              <a:buChar char="§"/>
            </a:pPr>
            <a:r>
              <a:rPr lang="it-IT" dirty="0">
                <a:solidFill>
                  <a:schemeClr val="tx2"/>
                </a:solidFill>
                <a:latin typeface="+mj-lt"/>
                <a:ea typeface="MS Mincho" panose="02020609040205080304" pitchFamily="49" charset="-128"/>
                <a:cs typeface="Times New Roman" panose="02020603050405020304" pitchFamily="18" charset="0"/>
              </a:rPr>
              <a:t>A</a:t>
            </a:r>
            <a:r>
              <a:rPr lang="it-IT" dirty="0">
                <a:solidFill>
                  <a:schemeClr val="tx2"/>
                </a:solidFill>
                <a:effectLst/>
                <a:latin typeface="+mj-lt"/>
                <a:ea typeface="MS Mincho" panose="02020609040205080304" pitchFamily="49" charset="-128"/>
                <a:cs typeface="Times New Roman" panose="02020603050405020304" pitchFamily="18" charset="0"/>
              </a:rPr>
              <a:t>i sensi della normativa europea, </a:t>
            </a:r>
            <a:r>
              <a:rPr lang="it-IT" b="1" dirty="0">
                <a:solidFill>
                  <a:schemeClr val="tx2"/>
                </a:solidFill>
                <a:effectLst/>
                <a:latin typeface="+mj-lt"/>
                <a:ea typeface="MS Mincho" panose="02020609040205080304" pitchFamily="49" charset="-128"/>
                <a:cs typeface="Times New Roman" panose="02020603050405020304" pitchFamily="18" charset="0"/>
              </a:rPr>
              <a:t>l’erogazione delle risorse</a:t>
            </a:r>
            <a:r>
              <a:rPr lang="it-IT" dirty="0">
                <a:solidFill>
                  <a:schemeClr val="tx2"/>
                </a:solidFill>
                <a:effectLst/>
                <a:latin typeface="+mj-lt"/>
                <a:ea typeface="MS Mincho" panose="02020609040205080304" pitchFamily="49" charset="-128"/>
                <a:cs typeface="Times New Roman" panose="02020603050405020304" pitchFamily="18" charset="0"/>
              </a:rPr>
              <a:t> del Dispositivo per la Ripresa e la Resilienza </a:t>
            </a:r>
            <a:r>
              <a:rPr lang="it-IT" b="1" dirty="0">
                <a:solidFill>
                  <a:schemeClr val="tx2"/>
                </a:solidFill>
                <a:effectLst/>
                <a:latin typeface="+mj-lt"/>
                <a:ea typeface="MS Mincho" panose="02020609040205080304" pitchFamily="49" charset="-128"/>
                <a:cs typeface="Times New Roman" panose="02020603050405020304" pitchFamily="18" charset="0"/>
              </a:rPr>
              <a:t>resta comunque</a:t>
            </a:r>
            <a:r>
              <a:rPr lang="it-IT" dirty="0">
                <a:solidFill>
                  <a:schemeClr val="tx2"/>
                </a:solidFill>
                <a:effectLst/>
                <a:latin typeface="+mj-lt"/>
                <a:ea typeface="MS Mincho" panose="02020609040205080304" pitchFamily="49" charset="-128"/>
                <a:cs typeface="Times New Roman" panose="02020603050405020304" pitchFamily="18" charset="0"/>
              </a:rPr>
              <a:t> </a:t>
            </a:r>
            <a:r>
              <a:rPr lang="it-IT" b="1" dirty="0">
                <a:solidFill>
                  <a:schemeClr val="tx2"/>
                </a:solidFill>
                <a:effectLst/>
                <a:latin typeface="+mj-lt"/>
                <a:ea typeface="MS Mincho" panose="02020609040205080304" pitchFamily="49" charset="-128"/>
                <a:cs typeface="Times New Roman" panose="02020603050405020304" pitchFamily="18" charset="0"/>
              </a:rPr>
              <a:t>subordinata alla dimostrazione del conseguimento dei risultati, </a:t>
            </a:r>
            <a:r>
              <a:rPr lang="it-IT" dirty="0">
                <a:solidFill>
                  <a:schemeClr val="tx2"/>
                </a:solidFill>
                <a:effectLst/>
                <a:latin typeface="+mj-lt"/>
                <a:ea typeface="MS Mincho" panose="02020609040205080304" pitchFamily="49" charset="-128"/>
                <a:cs typeface="Times New Roman" panose="02020603050405020304" pitchFamily="18" charset="0"/>
              </a:rPr>
              <a:t>sulla base di evidenze verificabili, coerenti e complete, </a:t>
            </a:r>
            <a:r>
              <a:rPr lang="it-IT" b="1" dirty="0">
                <a:solidFill>
                  <a:schemeClr val="tx2"/>
                </a:solidFill>
                <a:effectLst/>
                <a:latin typeface="+mj-lt"/>
                <a:ea typeface="MS Mincho" panose="02020609040205080304" pitchFamily="49" charset="-128"/>
                <a:cs typeface="Times New Roman" panose="02020603050405020304" pitchFamily="18" charset="0"/>
              </a:rPr>
              <a:t>suscettibili di controllo </a:t>
            </a:r>
            <a:r>
              <a:rPr lang="it-IT" dirty="0">
                <a:solidFill>
                  <a:schemeClr val="tx2"/>
                </a:solidFill>
                <a:effectLst/>
                <a:latin typeface="+mj-lt"/>
                <a:ea typeface="MS Mincho" panose="02020609040205080304" pitchFamily="49" charset="-128"/>
                <a:cs typeface="Times New Roman" panose="02020603050405020304" pitchFamily="18" charset="0"/>
              </a:rPr>
              <a:t>da parte della Commissione europea, della Corte dei conti europea e delle autorità nazionali competenti. </a:t>
            </a:r>
          </a:p>
          <a:p>
            <a:pPr marL="285750" indent="-285750" algn="just">
              <a:lnSpc>
                <a:spcPct val="115000"/>
              </a:lnSpc>
              <a:spcAft>
                <a:spcPts val="800"/>
              </a:spcAft>
              <a:buFont typeface="Wingdings" panose="05000000000000000000" pitchFamily="2" charset="2"/>
              <a:buChar char="§"/>
            </a:pPr>
            <a:r>
              <a:rPr lang="it-IT" dirty="0">
                <a:solidFill>
                  <a:schemeClr val="tx2"/>
                </a:solidFill>
                <a:effectLst/>
                <a:latin typeface="+mj-lt"/>
                <a:ea typeface="MS Mincho" panose="02020609040205080304" pitchFamily="49" charset="-128"/>
                <a:cs typeface="Times New Roman" panose="02020603050405020304" pitchFamily="18" charset="0"/>
              </a:rPr>
              <a:t>In tale quadro, viene richiesto </a:t>
            </a:r>
            <a:r>
              <a:rPr lang="it-IT" b="1" dirty="0">
                <a:solidFill>
                  <a:schemeClr val="tx2"/>
                </a:solidFill>
                <a:effectLst/>
                <a:latin typeface="+mj-lt"/>
                <a:ea typeface="MS Mincho" panose="02020609040205080304" pitchFamily="49" charset="-128"/>
                <a:cs typeface="Times New Roman" panose="02020603050405020304" pitchFamily="18" charset="0"/>
              </a:rPr>
              <a:t>ai soggetti attuatori di completare </a:t>
            </a:r>
            <a:r>
              <a:rPr lang="it-IT" dirty="0">
                <a:solidFill>
                  <a:schemeClr val="tx2"/>
                </a:solidFill>
                <a:effectLst/>
                <a:latin typeface="+mj-lt"/>
                <a:ea typeface="MS Mincho" panose="02020609040205080304" pitchFamily="49" charset="-128"/>
                <a:cs typeface="Times New Roman" panose="02020603050405020304" pitchFamily="18" charset="0"/>
              </a:rPr>
              <a:t>le attività </a:t>
            </a:r>
            <a:r>
              <a:rPr lang="it-IT" b="1" dirty="0">
                <a:solidFill>
                  <a:schemeClr val="tx2"/>
                </a:solidFill>
                <a:effectLst/>
                <a:latin typeface="+mj-lt"/>
                <a:ea typeface="MS Mincho" panose="02020609040205080304" pitchFamily="49" charset="-128"/>
                <a:cs typeface="Times New Roman" panose="02020603050405020304" pitchFamily="18" charset="0"/>
              </a:rPr>
              <a:t>entro il 30 giugno 2026</a:t>
            </a:r>
            <a:r>
              <a:rPr lang="it-IT" dirty="0">
                <a:solidFill>
                  <a:schemeClr val="tx2"/>
                </a:solidFill>
                <a:effectLst/>
                <a:latin typeface="+mj-lt"/>
                <a:ea typeface="MS Mincho" panose="02020609040205080304" pitchFamily="49" charset="-128"/>
                <a:cs typeface="Times New Roman" panose="02020603050405020304" pitchFamily="18" charset="0"/>
              </a:rPr>
              <a:t> per consentire alle amministrazioni titolari degli interventi di rispettare il termine del </a:t>
            </a:r>
            <a:r>
              <a:rPr lang="it-IT" b="1" dirty="0">
                <a:solidFill>
                  <a:schemeClr val="tx2"/>
                </a:solidFill>
                <a:effectLst/>
                <a:latin typeface="+mj-lt"/>
                <a:ea typeface="MS Mincho" panose="02020609040205080304" pitchFamily="49" charset="-128"/>
                <a:cs typeface="Times New Roman" panose="02020603050405020304" pitchFamily="18" charset="0"/>
              </a:rPr>
              <a:t>31 agosto 2026, </a:t>
            </a:r>
            <a:r>
              <a:rPr lang="it-IT" dirty="0">
                <a:solidFill>
                  <a:schemeClr val="tx2"/>
                </a:solidFill>
                <a:effectLst/>
                <a:latin typeface="+mj-lt"/>
                <a:ea typeface="MS Mincho" panose="02020609040205080304" pitchFamily="49" charset="-128"/>
                <a:cs typeface="Times New Roman" panose="02020603050405020304" pitchFamily="18" charset="0"/>
              </a:rPr>
              <a:t>indicato dalla Commissione Europea,</a:t>
            </a:r>
            <a:r>
              <a:rPr lang="it-IT" b="1" dirty="0">
                <a:solidFill>
                  <a:schemeClr val="tx2"/>
                </a:solidFill>
                <a:effectLst/>
                <a:latin typeface="+mj-lt"/>
                <a:ea typeface="MS Mincho" panose="02020609040205080304" pitchFamily="49" charset="-128"/>
                <a:cs typeface="Times New Roman" panose="02020603050405020304" pitchFamily="18" charset="0"/>
              </a:rPr>
              <a:t> </a:t>
            </a:r>
            <a:r>
              <a:rPr lang="it-IT" dirty="0">
                <a:solidFill>
                  <a:schemeClr val="tx2"/>
                </a:solidFill>
                <a:effectLst/>
                <a:latin typeface="+mj-lt"/>
                <a:ea typeface="MS Mincho" panose="02020609040205080304" pitchFamily="49" charset="-128"/>
                <a:cs typeface="Times New Roman" panose="02020603050405020304" pitchFamily="18" charset="0"/>
              </a:rPr>
              <a:t>per la finalizzazione di tutta la documentazione rilevanti ai fini della rendicontazione.</a:t>
            </a:r>
            <a:r>
              <a:rPr lang="it-IT" b="1" dirty="0">
                <a:solidFill>
                  <a:schemeClr val="tx2"/>
                </a:solidFill>
                <a:effectLst/>
                <a:latin typeface="+mj-lt"/>
                <a:ea typeface="MS Mincho" panose="02020609040205080304" pitchFamily="49" charset="-128"/>
                <a:cs typeface="Times New Roman" panose="02020603050405020304" pitchFamily="18" charset="0"/>
              </a:rPr>
              <a:t> </a:t>
            </a:r>
            <a:endParaRPr lang="it-IT" dirty="0">
              <a:solidFill>
                <a:schemeClr val="tx2"/>
              </a:solidFill>
              <a:effectLst/>
              <a:latin typeface="+mj-lt"/>
              <a:ea typeface="MS Mincho" panose="02020609040205080304" pitchFamily="49" charset="-128"/>
              <a:cs typeface="Times New Roman" panose="02020603050405020304" pitchFamily="18" charset="0"/>
            </a:endParaRPr>
          </a:p>
          <a:p>
            <a:pPr marL="285750" indent="-285750" algn="just">
              <a:lnSpc>
                <a:spcPct val="115000"/>
              </a:lnSpc>
              <a:spcAft>
                <a:spcPts val="800"/>
              </a:spcAft>
              <a:buFont typeface="Wingdings" panose="05000000000000000000" pitchFamily="2" charset="2"/>
              <a:buChar char="§"/>
            </a:pPr>
            <a:r>
              <a:rPr lang="it-IT" b="1" dirty="0">
                <a:solidFill>
                  <a:schemeClr val="tx2"/>
                </a:solidFill>
                <a:effectLst/>
                <a:latin typeface="+mj-lt"/>
                <a:ea typeface="MS Mincho" panose="02020609040205080304" pitchFamily="49" charset="-128"/>
                <a:cs typeface="Times New Roman" panose="02020603050405020304" pitchFamily="18" charset="0"/>
              </a:rPr>
              <a:t>Ogni azione attuata successivamente al 31 agosto 2026</a:t>
            </a:r>
            <a:r>
              <a:rPr lang="it-IT" dirty="0">
                <a:solidFill>
                  <a:schemeClr val="tx2"/>
                </a:solidFill>
                <a:effectLst/>
                <a:latin typeface="+mj-lt"/>
                <a:ea typeface="MS Mincho" panose="02020609040205080304" pitchFamily="49" charset="-128"/>
                <a:cs typeface="Times New Roman" panose="02020603050405020304" pitchFamily="18" charset="0"/>
              </a:rPr>
              <a:t>, anche solo documentale, </a:t>
            </a:r>
            <a:r>
              <a:rPr lang="it-IT" b="1" dirty="0">
                <a:solidFill>
                  <a:schemeClr val="tx2"/>
                </a:solidFill>
                <a:effectLst/>
                <a:latin typeface="+mj-lt"/>
                <a:ea typeface="MS Mincho" panose="02020609040205080304" pitchFamily="49" charset="-128"/>
                <a:cs typeface="Times New Roman" panose="02020603050405020304" pitchFamily="18" charset="0"/>
              </a:rPr>
              <a:t>non potrà essere valutata dalla Commissione </a:t>
            </a:r>
            <a:r>
              <a:rPr lang="it-IT" dirty="0">
                <a:solidFill>
                  <a:schemeClr val="tx2"/>
                </a:solidFill>
                <a:effectLst/>
                <a:latin typeface="+mj-lt"/>
                <a:ea typeface="MS Mincho" panose="02020609040205080304" pitchFamily="49" charset="-128"/>
                <a:cs typeface="Times New Roman" panose="02020603050405020304" pitchFamily="18" charset="0"/>
              </a:rPr>
              <a:t>ai fini del conseguimento della milestone o del </a:t>
            </a:r>
            <a:r>
              <a:rPr lang="it-IT" i="1" dirty="0">
                <a:solidFill>
                  <a:schemeClr val="tx2"/>
                </a:solidFill>
                <a:effectLst/>
                <a:latin typeface="+mj-lt"/>
                <a:ea typeface="MS Mincho" panose="02020609040205080304" pitchFamily="49" charset="-128"/>
                <a:cs typeface="Times New Roman" panose="02020603050405020304" pitchFamily="18" charset="0"/>
              </a:rPr>
              <a:t>target</a:t>
            </a:r>
            <a:r>
              <a:rPr lang="it-IT" dirty="0">
                <a:solidFill>
                  <a:schemeClr val="tx2"/>
                </a:solidFill>
                <a:effectLst/>
                <a:latin typeface="+mj-lt"/>
                <a:ea typeface="MS Mincho" panose="02020609040205080304" pitchFamily="49" charset="-128"/>
                <a:cs typeface="Times New Roman" panose="02020603050405020304" pitchFamily="18" charset="0"/>
              </a:rPr>
              <a:t>.  </a:t>
            </a:r>
          </a:p>
          <a:p>
            <a:pPr marL="285750" indent="-285750" algn="just">
              <a:lnSpc>
                <a:spcPct val="115000"/>
              </a:lnSpc>
              <a:spcAft>
                <a:spcPts val="800"/>
              </a:spcAft>
              <a:buFont typeface="Wingdings" panose="05000000000000000000" pitchFamily="2" charset="2"/>
              <a:buChar char="§"/>
            </a:pPr>
            <a:r>
              <a:rPr lang="it-IT" dirty="0">
                <a:solidFill>
                  <a:schemeClr val="tx2"/>
                </a:solidFill>
                <a:latin typeface="+mj-lt"/>
                <a:ea typeface="MS Mincho" panose="02020609040205080304" pitchFamily="49" charset="-128"/>
                <a:cs typeface="Times New Roman" panose="02020603050405020304" pitchFamily="18" charset="0"/>
              </a:rPr>
              <a:t>Viene, infine, ribadito che </a:t>
            </a:r>
            <a:r>
              <a:rPr lang="it-IT" b="1" dirty="0">
                <a:solidFill>
                  <a:schemeClr val="tx2"/>
                </a:solidFill>
                <a:latin typeface="+mj-lt"/>
                <a:ea typeface="MS Mincho" panose="02020609040205080304" pitchFamily="49" charset="-128"/>
                <a:cs typeface="Times New Roman" panose="02020603050405020304" pitchFamily="18" charset="0"/>
              </a:rPr>
              <a:t>l’eventuale mancato rispetto dei tempi comporterà l’inammissibilità della spesa </a:t>
            </a:r>
            <a:r>
              <a:rPr lang="it-IT" dirty="0">
                <a:solidFill>
                  <a:schemeClr val="tx2"/>
                </a:solidFill>
                <a:latin typeface="+mj-lt"/>
                <a:ea typeface="MS Mincho" panose="02020609040205080304" pitchFamily="49" charset="-128"/>
                <a:cs typeface="Times New Roman" panose="02020603050405020304" pitchFamily="18" charset="0"/>
              </a:rPr>
              <a:t>e il </a:t>
            </a:r>
            <a:r>
              <a:rPr lang="it-IT" b="1" dirty="0">
                <a:solidFill>
                  <a:schemeClr val="tx2"/>
                </a:solidFill>
                <a:latin typeface="+mj-lt"/>
                <a:ea typeface="MS Mincho" panose="02020609040205080304" pitchFamily="49" charset="-128"/>
                <a:cs typeface="Times New Roman" panose="02020603050405020304" pitchFamily="18" charset="0"/>
              </a:rPr>
              <a:t>mancato riconoscimento dei risultati conseguiti</a:t>
            </a:r>
            <a:r>
              <a:rPr lang="it-IT" dirty="0">
                <a:solidFill>
                  <a:schemeClr val="tx2"/>
                </a:solidFill>
                <a:latin typeface="+mj-lt"/>
                <a:ea typeface="MS Mincho" panose="02020609040205080304" pitchFamily="49" charset="-128"/>
                <a:cs typeface="Times New Roman" panose="02020603050405020304" pitchFamily="18" charset="0"/>
              </a:rPr>
              <a:t>. </a:t>
            </a:r>
            <a:endParaRPr kumimoji="0" lang="it-IT" sz="2000" b="0" i="0" u="none" strike="noStrike" kern="1200" cap="none" spc="0" normalizeH="0" baseline="0" noProof="0" dirty="0">
              <a:ln>
                <a:noFill/>
              </a:ln>
              <a:solidFill>
                <a:srgbClr val="1F497D"/>
              </a:solidFill>
              <a:effectLst/>
              <a:uLnTx/>
              <a:uFillTx/>
              <a:latin typeface="+mj-lt"/>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29DA16CC-0005-0382-AD3D-CCD7E3CF3C37}"/>
              </a:ext>
            </a:extLst>
          </p:cNvPr>
          <p:cNvSpPr txBox="1"/>
          <p:nvPr/>
        </p:nvSpPr>
        <p:spPr>
          <a:xfrm>
            <a:off x="732968" y="1278939"/>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LE TEMPISTICHE EUROPEE</a:t>
            </a:r>
          </a:p>
        </p:txBody>
      </p:sp>
    </p:spTree>
    <p:extLst>
      <p:ext uri="{BB962C8B-B14F-4D97-AF65-F5344CB8AC3E}">
        <p14:creationId xmlns:p14="http://schemas.microsoft.com/office/powerpoint/2010/main" val="3964354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02FC6-6C0D-ED69-B84D-C469E5FFD134}"/>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694A3462-C87A-5F74-4936-9F3A0665F018}"/>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12</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E6012DF1-BC43-D4D5-53AD-27ABCCA3F6D6}"/>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3C09FB18-6C2B-0E45-CCBF-05A868E755F1}"/>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8AC5AE93-D27F-2F28-5337-4191CE9E114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71820323-EB6A-08FD-4C23-5C4718D7B9D2}"/>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D61F204F-2451-4C8F-5F6D-01B2D0D887CA}"/>
              </a:ext>
            </a:extLst>
          </p:cNvPr>
          <p:cNvSpPr txBox="1"/>
          <p:nvPr/>
        </p:nvSpPr>
        <p:spPr>
          <a:xfrm>
            <a:off x="650462" y="1659677"/>
            <a:ext cx="11064018" cy="3787640"/>
          </a:xfrm>
          <a:prstGeom prst="rect">
            <a:avLst/>
          </a:prstGeom>
          <a:noFill/>
        </p:spPr>
        <p:txBody>
          <a:bodyPr wrap="square">
            <a:spAutoFit/>
          </a:bodyPr>
          <a:lstStyle/>
          <a:p>
            <a:pPr marL="285750" indent="-285750" algn="just">
              <a:lnSpc>
                <a:spcPct val="107000"/>
              </a:lnSpc>
              <a:spcAft>
                <a:spcPts val="600"/>
              </a:spcAft>
              <a:buFont typeface="Wingdings" panose="05000000000000000000" pitchFamily="2" charset="2"/>
              <a:buChar char="§"/>
            </a:pPr>
            <a:r>
              <a:rPr lang="it-IT" dirty="0">
                <a:solidFill>
                  <a:schemeClr val="tx2"/>
                </a:solidFill>
                <a:effectLst/>
                <a:latin typeface="+mj-lt"/>
                <a:ea typeface="MS Mincho" panose="02020609040205080304" pitchFamily="49" charset="-128"/>
                <a:cs typeface="Times New Roman" panose="02020603050405020304" pitchFamily="18" charset="0"/>
              </a:rPr>
              <a:t>Ai fini della corretta attestazione della conclusione degli interventi finanziati dal PNRR, rileva </a:t>
            </a:r>
            <a:r>
              <a:rPr lang="it-IT" b="1" dirty="0">
                <a:solidFill>
                  <a:schemeClr val="tx2"/>
                </a:solidFill>
                <a:effectLst/>
                <a:latin typeface="+mj-lt"/>
                <a:ea typeface="MS Mincho" panose="02020609040205080304" pitchFamily="49" charset="-128"/>
                <a:cs typeface="Times New Roman" panose="02020603050405020304" pitchFamily="18" charset="0"/>
              </a:rPr>
              <a:t>il certificato di ultimazione dei lavori, </a:t>
            </a:r>
            <a:r>
              <a:rPr lang="it-IT" dirty="0">
                <a:solidFill>
                  <a:schemeClr val="tx2"/>
                </a:solidFill>
                <a:effectLst/>
                <a:latin typeface="+mj-lt"/>
                <a:ea typeface="MS Mincho" panose="02020609040205080304" pitchFamily="49" charset="-128"/>
                <a:cs typeface="Times New Roman" panose="02020603050405020304" pitchFamily="18" charset="0"/>
              </a:rPr>
              <a:t>redatto ai sensi della normativa vigente. Ciò, naturalmente, per tutte le misure che, all’interno della Decisione di esecuzione del Consiglio del 25 novembre 2025 (CID), abbiano individuato, quale </a:t>
            </a:r>
            <a:r>
              <a:rPr lang="it-IT" i="1" dirty="0" err="1">
                <a:solidFill>
                  <a:schemeClr val="tx2"/>
                </a:solidFill>
                <a:effectLst/>
                <a:latin typeface="+mj-lt"/>
                <a:ea typeface="MS Mincho" panose="02020609040205080304" pitchFamily="49" charset="-128"/>
                <a:cs typeface="Times New Roman" panose="02020603050405020304" pitchFamily="18" charset="0"/>
              </a:rPr>
              <a:t>evidence</a:t>
            </a:r>
            <a:r>
              <a:rPr lang="it-IT" i="1" dirty="0">
                <a:solidFill>
                  <a:schemeClr val="tx2"/>
                </a:solidFill>
                <a:effectLst/>
                <a:latin typeface="+mj-lt"/>
                <a:ea typeface="MS Mincho" panose="02020609040205080304" pitchFamily="49" charset="-128"/>
                <a:cs typeface="Times New Roman" panose="02020603050405020304" pitchFamily="18" charset="0"/>
              </a:rPr>
              <a:t>,</a:t>
            </a:r>
            <a:r>
              <a:rPr lang="it-IT" dirty="0">
                <a:solidFill>
                  <a:schemeClr val="tx2"/>
                </a:solidFill>
                <a:effectLst/>
                <a:latin typeface="+mj-lt"/>
                <a:ea typeface="MS Mincho" panose="02020609040205080304" pitchFamily="49" charset="-128"/>
                <a:cs typeface="Times New Roman" panose="02020603050405020304" pitchFamily="18" charset="0"/>
              </a:rPr>
              <a:t> il certificato di completamento dei lavori (ovverosia il certificato di ultimazione dei lavori o un documento equivalente per interventi di servizi o forniture). </a:t>
            </a:r>
          </a:p>
          <a:p>
            <a:pPr marL="285750" indent="-285750" algn="just">
              <a:lnSpc>
                <a:spcPct val="107000"/>
              </a:lnSpc>
              <a:spcAft>
                <a:spcPts val="600"/>
              </a:spcAft>
              <a:buFont typeface="Wingdings" panose="05000000000000000000" pitchFamily="2" charset="2"/>
              <a:buChar char="§"/>
            </a:pPr>
            <a:r>
              <a:rPr lang="it-IT" dirty="0">
                <a:solidFill>
                  <a:schemeClr val="tx2"/>
                </a:solidFill>
                <a:effectLst/>
                <a:latin typeface="+mj-lt"/>
                <a:ea typeface="MS Mincho" panose="02020609040205080304" pitchFamily="49" charset="-128"/>
                <a:cs typeface="Times New Roman" panose="02020603050405020304" pitchFamily="18" charset="0"/>
              </a:rPr>
              <a:t>Il certificato di ultimazione dei lavori costituisce </a:t>
            </a:r>
            <a:r>
              <a:rPr lang="it-IT" b="1" dirty="0">
                <a:solidFill>
                  <a:schemeClr val="tx2"/>
                </a:solidFill>
                <a:effectLst/>
                <a:latin typeface="+mj-lt"/>
                <a:ea typeface="MS Mincho" panose="02020609040205080304" pitchFamily="49" charset="-128"/>
                <a:cs typeface="Times New Roman" panose="02020603050405020304" pitchFamily="18" charset="0"/>
              </a:rPr>
              <a:t>atto formale </a:t>
            </a:r>
            <a:r>
              <a:rPr lang="it-IT" dirty="0">
                <a:solidFill>
                  <a:schemeClr val="tx2"/>
                </a:solidFill>
                <a:effectLst/>
                <a:latin typeface="+mj-lt"/>
                <a:ea typeface="MS Mincho" panose="02020609040205080304" pitchFamily="49" charset="-128"/>
                <a:cs typeface="Times New Roman" panose="02020603050405020304" pitchFamily="18" charset="0"/>
              </a:rPr>
              <a:t>previsto dalla disciplina vigente, rilevante ai fini della chiusura dell’esecuzione contrattuale poiché </a:t>
            </a:r>
            <a:r>
              <a:rPr lang="it-IT" b="1" dirty="0">
                <a:solidFill>
                  <a:schemeClr val="tx2"/>
                </a:solidFill>
                <a:effectLst/>
                <a:latin typeface="+mj-lt"/>
                <a:ea typeface="MS Mincho" panose="02020609040205080304" pitchFamily="49" charset="-128"/>
                <a:cs typeface="Times New Roman" panose="02020603050405020304" pitchFamily="18" charset="0"/>
              </a:rPr>
              <a:t>idoneo ad attestare la data di conclusione delle opere in conformità al progetto</a:t>
            </a:r>
            <a:r>
              <a:rPr lang="it-IT" dirty="0">
                <a:solidFill>
                  <a:schemeClr val="tx2"/>
                </a:solidFill>
                <a:effectLst/>
                <a:latin typeface="+mj-lt"/>
                <a:ea typeface="MS Mincho" panose="02020609040205080304" pitchFamily="49" charset="-128"/>
                <a:cs typeface="Times New Roman" panose="02020603050405020304" pitchFamily="18" charset="0"/>
              </a:rPr>
              <a:t>.  </a:t>
            </a:r>
          </a:p>
          <a:p>
            <a:pPr marL="285750" indent="-285750" algn="just">
              <a:lnSpc>
                <a:spcPct val="107000"/>
              </a:lnSpc>
              <a:spcAft>
                <a:spcPts val="600"/>
              </a:spcAft>
              <a:buFont typeface="Wingdings" panose="05000000000000000000" pitchFamily="2" charset="2"/>
              <a:buChar char="§"/>
            </a:pPr>
            <a:r>
              <a:rPr lang="it-IT" dirty="0">
                <a:solidFill>
                  <a:schemeClr val="tx2"/>
                </a:solidFill>
                <a:effectLst/>
                <a:latin typeface="+mj-lt"/>
                <a:ea typeface="MS Mincho" panose="02020609040205080304" pitchFamily="49" charset="-128"/>
                <a:cs typeface="Times New Roman" panose="02020603050405020304" pitchFamily="18" charset="0"/>
              </a:rPr>
              <a:t>La </a:t>
            </a:r>
            <a:r>
              <a:rPr lang="it-IT" b="1" dirty="0">
                <a:solidFill>
                  <a:schemeClr val="tx2"/>
                </a:solidFill>
                <a:effectLst/>
                <a:latin typeface="+mj-lt"/>
                <a:ea typeface="MS Mincho" panose="02020609040205080304" pitchFamily="49" charset="-128"/>
                <a:cs typeface="Times New Roman" panose="02020603050405020304" pitchFamily="18" charset="0"/>
              </a:rPr>
              <a:t>mancata produzione dello stesso o la non conformità del certificato di ultimazione</a:t>
            </a:r>
            <a:r>
              <a:rPr lang="it-IT" dirty="0">
                <a:solidFill>
                  <a:schemeClr val="tx2"/>
                </a:solidFill>
                <a:effectLst/>
                <a:latin typeface="+mj-lt"/>
                <a:ea typeface="MS Mincho" panose="02020609040205080304" pitchFamily="49" charset="-128"/>
                <a:cs typeface="Times New Roman" panose="02020603050405020304" pitchFamily="18" charset="0"/>
              </a:rPr>
              <a:t> dei lavori o del certificato di regolare esecuzione/fornitura </a:t>
            </a:r>
            <a:r>
              <a:rPr lang="it-IT" b="1" dirty="0">
                <a:solidFill>
                  <a:schemeClr val="tx2"/>
                </a:solidFill>
                <a:effectLst/>
                <a:latin typeface="+mj-lt"/>
                <a:ea typeface="MS Mincho" panose="02020609040205080304" pitchFamily="49" charset="-128"/>
                <a:cs typeface="Times New Roman" panose="02020603050405020304" pitchFamily="18" charset="0"/>
              </a:rPr>
              <a:t>rispetto alle indicazioni fornite nelle linee guida</a:t>
            </a:r>
            <a:r>
              <a:rPr lang="it-IT" dirty="0">
                <a:solidFill>
                  <a:schemeClr val="tx2"/>
                </a:solidFill>
                <a:effectLst/>
                <a:latin typeface="+mj-lt"/>
                <a:ea typeface="MS Mincho" panose="02020609040205080304" pitchFamily="49" charset="-128"/>
                <a:cs typeface="Times New Roman" panose="02020603050405020304" pitchFamily="18" charset="0"/>
              </a:rPr>
              <a:t> in commento, dunque, comporta </a:t>
            </a:r>
            <a:r>
              <a:rPr lang="it-IT" b="1" dirty="0">
                <a:solidFill>
                  <a:schemeClr val="tx2"/>
                </a:solidFill>
                <a:effectLst/>
                <a:latin typeface="+mj-lt"/>
                <a:ea typeface="MS Mincho" panose="02020609040205080304" pitchFamily="49" charset="-128"/>
                <a:cs typeface="Times New Roman" panose="02020603050405020304" pitchFamily="18" charset="0"/>
              </a:rPr>
              <a:t>l’impossibilità</a:t>
            </a:r>
            <a:r>
              <a:rPr lang="it-IT" dirty="0">
                <a:solidFill>
                  <a:schemeClr val="tx2"/>
                </a:solidFill>
                <a:effectLst/>
                <a:latin typeface="+mj-lt"/>
                <a:ea typeface="MS Mincho" panose="02020609040205080304" pitchFamily="49" charset="-128"/>
                <a:cs typeface="Times New Roman" panose="02020603050405020304" pitchFamily="18" charset="0"/>
              </a:rPr>
              <a:t> di </a:t>
            </a:r>
            <a:r>
              <a:rPr lang="it-IT" b="1" dirty="0">
                <a:solidFill>
                  <a:schemeClr val="tx2"/>
                </a:solidFill>
                <a:effectLst/>
                <a:latin typeface="+mj-lt"/>
                <a:ea typeface="MS Mincho" panose="02020609040205080304" pitchFamily="49" charset="-128"/>
                <a:cs typeface="Times New Roman" panose="02020603050405020304" pitchFamily="18" charset="0"/>
              </a:rPr>
              <a:t>validare</a:t>
            </a:r>
            <a:r>
              <a:rPr lang="it-IT" dirty="0">
                <a:solidFill>
                  <a:schemeClr val="tx2"/>
                </a:solidFill>
                <a:effectLst/>
                <a:latin typeface="+mj-lt"/>
                <a:ea typeface="MS Mincho" panose="02020609040205080304" pitchFamily="49" charset="-128"/>
                <a:cs typeface="Times New Roman" panose="02020603050405020304" pitchFamily="18" charset="0"/>
              </a:rPr>
              <a:t> il raggiungimento del target PNRR e l’esclusione della spesa dal perimetro di ammissibilità</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endParaRPr lang="it-IT" sz="20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D6DF7879-4815-9352-99A9-56A8B873B85E}"/>
              </a:ext>
            </a:extLst>
          </p:cNvPr>
          <p:cNvSpPr txBox="1"/>
          <p:nvPr/>
        </p:nvSpPr>
        <p:spPr>
          <a:xfrm>
            <a:off x="732968" y="1278939"/>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solidFill>
                  <a:srgbClr val="1F497D"/>
                </a:solidFill>
                <a:latin typeface="Calibri"/>
              </a:rPr>
              <a:t>COSA SERVE PER DIMOSTRARE IL CONSEGUIMENTO DEI TARGET EUROPEI</a:t>
            </a:r>
            <a:endParaRPr kumimoji="0" lang="it-IT" sz="1800" b="1" i="0" u="none" strike="noStrike" kern="1200" cap="none" spc="0" normalizeH="0" baseline="0" noProof="0" dirty="0">
              <a:ln>
                <a:noFill/>
              </a:ln>
              <a:solidFill>
                <a:srgbClr val="1F497D"/>
              </a:solidFill>
              <a:effectLst/>
              <a:uLnTx/>
              <a:uFillTx/>
              <a:latin typeface="Calibri"/>
              <a:ea typeface="+mn-ea"/>
              <a:cs typeface="+mn-cs"/>
            </a:endParaRPr>
          </a:p>
        </p:txBody>
      </p:sp>
    </p:spTree>
    <p:extLst>
      <p:ext uri="{BB962C8B-B14F-4D97-AF65-F5344CB8AC3E}">
        <p14:creationId xmlns:p14="http://schemas.microsoft.com/office/powerpoint/2010/main" val="207109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127E0-0654-A267-261E-10EB1A9CAFDB}"/>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DED876F9-5B24-7641-64AC-873063879418}"/>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13</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4711289C-9694-CB68-B37F-D15623FF8647}"/>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080B6778-7295-9EB4-E89A-8F772E5A1449}"/>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BF5A9B1C-7B01-0B2C-7195-5CD22E642DEE}"/>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7E32E359-37A0-04DB-C0F3-DE12703EABFD}"/>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BFDF951D-523A-1EB4-5B58-1921840B8E67}"/>
              </a:ext>
            </a:extLst>
          </p:cNvPr>
          <p:cNvSpPr txBox="1"/>
          <p:nvPr/>
        </p:nvSpPr>
        <p:spPr>
          <a:xfrm>
            <a:off x="650462" y="1633845"/>
            <a:ext cx="11064018" cy="3937040"/>
          </a:xfrm>
          <a:prstGeom prst="rect">
            <a:avLst/>
          </a:prstGeom>
          <a:noFill/>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Il </a:t>
            </a:r>
            <a:r>
              <a:rPr kumimoji="0" lang="it-IT" sz="1800" b="1"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sottoparagrafo 2.1 individua </a:t>
            </a: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i seguenti elementi necessari:  </a:t>
            </a: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identificazione dell’intervento (missione, componente, investimento);</a:t>
            </a:r>
            <a:endParaRPr kumimoji="0" lang="it-IT" sz="1800" b="0" i="0" u="none" strike="noStrike" kern="1200" cap="none" spc="0" normalizeH="0" baseline="0" noProof="0" dirty="0">
              <a:ln>
                <a:noFill/>
              </a:ln>
              <a:solidFill>
                <a:srgbClr val="1F497D"/>
              </a:solidFill>
              <a:effectLst/>
              <a:uLnTx/>
              <a:uFillTx/>
              <a:latin typeface="Calibri"/>
              <a:ea typeface="Calibri" panose="020F0502020204030204" pitchFamily="34" charset="0"/>
              <a:cs typeface="+mn-cs"/>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oggetto dell’appalto, sintetica descrizione e localizzazione dell’opera;</a:t>
            </a:r>
            <a:endParaRPr kumimoji="0" lang="it-IT" sz="1800" b="0" i="0" u="none" strike="noStrike" kern="1200" cap="none" spc="0" normalizeH="0" baseline="0" noProof="0" dirty="0">
              <a:ln>
                <a:noFill/>
              </a:ln>
              <a:solidFill>
                <a:srgbClr val="1F497D"/>
              </a:solidFill>
              <a:effectLst/>
              <a:uLnTx/>
              <a:uFillTx/>
              <a:latin typeface="Calibri"/>
              <a:ea typeface="Calibri" panose="020F0502020204030204" pitchFamily="34" charset="0"/>
              <a:cs typeface="+mn-cs"/>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riferimenti contrattuali (contratto, importo, CIG, CUP e CLP);</a:t>
            </a:r>
            <a:endParaRPr kumimoji="0" lang="it-IT" sz="1800" b="0" i="0" u="none" strike="noStrike" kern="1200" cap="none" spc="0" normalizeH="0" baseline="0" noProof="0" dirty="0">
              <a:ln>
                <a:noFill/>
              </a:ln>
              <a:solidFill>
                <a:srgbClr val="1F497D"/>
              </a:solidFill>
              <a:effectLst/>
              <a:uLnTx/>
              <a:uFillTx/>
              <a:latin typeface="Calibri"/>
              <a:ea typeface="Calibri" panose="020F0502020204030204" pitchFamily="34" charset="0"/>
              <a:cs typeface="+mn-cs"/>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data di emissione del certificato, quale data rilevante ai fini della rendicontazione;</a:t>
            </a:r>
            <a:endParaRPr kumimoji="0" lang="it-IT" sz="1800" b="0" i="0" u="none" strike="noStrike" kern="1200" cap="none" spc="0" normalizeH="0" baseline="0" noProof="0" dirty="0">
              <a:ln>
                <a:noFill/>
              </a:ln>
              <a:solidFill>
                <a:srgbClr val="1F497D"/>
              </a:solidFill>
              <a:effectLst/>
              <a:uLnTx/>
              <a:uFillTx/>
              <a:latin typeface="Calibri"/>
              <a:ea typeface="Calibri" panose="020F0502020204030204" pitchFamily="34" charset="0"/>
              <a:cs typeface="+mn-cs"/>
            </a:endParaRPr>
          </a:p>
          <a:p>
            <a:pPr marL="342900" marR="0" lvl="0" indent="-342900" algn="just" defTabSz="914400" rtl="0" eaLnBrk="1" fontAlgn="auto" latinLnBrk="0" hangingPunct="1">
              <a:lnSpc>
                <a:spcPct val="107000"/>
              </a:lnSpc>
              <a:spcBef>
                <a:spcPts val="600"/>
              </a:spcBef>
              <a:spcAft>
                <a:spcPts val="0"/>
              </a:spcAft>
              <a:buClrTx/>
              <a:buSzTx/>
              <a:buFont typeface="+mj-lt"/>
              <a:buAutoNum type="arabicPeriod"/>
              <a:tabLst/>
              <a:defRPr/>
            </a:pPr>
            <a:r>
              <a:rPr kumimoji="0" lang="it-IT" sz="1800" b="1"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sottoscrizione</a:t>
            </a: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 del direttore dei lavori, </a:t>
            </a:r>
            <a:r>
              <a:rPr kumimoji="0" lang="it-IT" sz="1800" b="1" i="1" u="none" strike="noStrike" kern="1200" cap="none" spc="0" normalizeH="0" baseline="0" noProof="0" dirty="0">
                <a:ln>
                  <a:noFill/>
                </a:ln>
                <a:solidFill>
                  <a:srgbClr val="FF0000"/>
                </a:solidFill>
                <a:effectLst/>
                <a:uLnTx/>
                <a:uFillTx/>
                <a:latin typeface="Calibri"/>
                <a:ea typeface="Calibri" panose="020F0502020204030204" pitchFamily="34" charset="0"/>
                <a:cs typeface="Times New Roman" panose="02020603050405020304" pitchFamily="18" charset="0"/>
              </a:rPr>
              <a:t>dell’operatore economico</a:t>
            </a:r>
            <a:r>
              <a:rPr kumimoji="0" lang="it-IT" sz="1800" b="0" i="1" u="none" strike="noStrike" kern="1200" cap="none" spc="0" normalizeH="0" baseline="0" noProof="0" dirty="0">
                <a:ln>
                  <a:noFill/>
                </a:ln>
                <a:solidFill>
                  <a:srgbClr val="1F497D"/>
                </a:solidFill>
                <a:effectLst/>
                <a:uLnTx/>
                <a:uFillTx/>
                <a:latin typeface="Calibri"/>
                <a:ea typeface="Calibri" panose="020F0502020204030204" pitchFamily="34" charset="0"/>
                <a:cs typeface="Times New Roman" panose="02020603050405020304" pitchFamily="18" charset="0"/>
              </a:rPr>
              <a:t>* e visto del RUP.</a:t>
            </a:r>
            <a:endParaRPr kumimoji="0" lang="it-IT" sz="1800" b="0" i="0" u="none" strike="noStrike" kern="1200" cap="none" spc="0" normalizeH="0" baseline="0" noProof="0" dirty="0">
              <a:ln>
                <a:noFill/>
              </a:ln>
              <a:solidFill>
                <a:srgbClr val="1F497D"/>
              </a:solidFill>
              <a:effectLst/>
              <a:uLnTx/>
              <a:uFillTx/>
              <a:latin typeface="Calibri"/>
              <a:ea typeface="Calibri" panose="020F0502020204030204" pitchFamily="34" charset="0"/>
              <a:cs typeface="+mn-cs"/>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 </a:t>
            </a:r>
          </a:p>
          <a:p>
            <a:pPr marL="0" marR="0" lvl="0" indent="0" algn="just" defTabSz="914400" rtl="0" eaLnBrk="1" fontAlgn="auto" latinLnBrk="0" hangingPunct="1">
              <a:lnSpc>
                <a:spcPct val="107000"/>
              </a:lnSpc>
              <a:spcBef>
                <a:spcPts val="0"/>
              </a:spcBef>
              <a:spcAft>
                <a:spcPts val="600"/>
              </a:spcAft>
              <a:buClrTx/>
              <a:buSzTx/>
              <a:buFontTx/>
              <a:buNone/>
              <a:tabLst/>
              <a:defRPr/>
            </a:pP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Al fine di garantire un’impostazione omogenea delle informazioni essenziali e di facilitare le attività di monitoraggio, rendicontazione e controllo, la struttura di Missione PNRR ha adottato un </a:t>
            </a:r>
            <a:r>
              <a:rPr kumimoji="0" lang="it-IT" sz="1800" b="1"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modello di certificato per l’ultimazione dei lavori</a:t>
            </a: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 al quale i soggetti coinvolti possono fare riferimento, che ha allegato alle stesse linee guida (vedi </a:t>
            </a:r>
            <a:r>
              <a:rPr kumimoji="0" lang="it-IT" sz="1800" b="0" i="0" u="none" strike="noStrike" kern="1200" cap="none" spc="0" normalizeH="0" baseline="0" noProof="0" dirty="0" err="1">
                <a:ln>
                  <a:noFill/>
                </a:ln>
                <a:solidFill>
                  <a:srgbClr val="1F497D"/>
                </a:solidFill>
                <a:effectLst/>
                <a:uLnTx/>
                <a:uFillTx/>
                <a:latin typeface="Calibri"/>
                <a:ea typeface="MS Mincho" panose="02020609040205080304" pitchFamily="49" charset="-128"/>
                <a:cs typeface="Times New Roman" panose="02020603050405020304" pitchFamily="18" charset="0"/>
              </a:rPr>
              <a:t>all</a:t>
            </a:r>
            <a:r>
              <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rPr>
              <a:t>. n. 2).</a:t>
            </a:r>
          </a:p>
          <a:p>
            <a:pPr marL="0" marR="0" lvl="0" indent="0" algn="just" defTabSz="914400" rtl="0" eaLnBrk="1" fontAlgn="auto" latinLnBrk="0" hangingPunct="1">
              <a:lnSpc>
                <a:spcPct val="107000"/>
              </a:lnSpc>
              <a:spcBef>
                <a:spcPts val="0"/>
              </a:spcBef>
              <a:spcAft>
                <a:spcPts val="600"/>
              </a:spcAft>
              <a:buClrTx/>
              <a:buSzTx/>
              <a:buFontTx/>
              <a:buNone/>
              <a:tabLst/>
              <a:defRPr/>
            </a:pPr>
            <a:r>
              <a:rPr lang="it-IT" sz="1400" dirty="0">
                <a:solidFill>
                  <a:srgbClr val="1F497D"/>
                </a:solidFill>
                <a:latin typeface="Calibri"/>
                <a:ea typeface="MS Mincho" panose="02020609040205080304" pitchFamily="49" charset="-128"/>
                <a:cs typeface="Times New Roman" panose="02020603050405020304" pitchFamily="18" charset="0"/>
              </a:rPr>
              <a:t>* </a:t>
            </a:r>
            <a:r>
              <a:rPr lang="it-IT" sz="1200" dirty="0">
                <a:solidFill>
                  <a:srgbClr val="1F497D"/>
                </a:solidFill>
                <a:latin typeface="Calibri"/>
                <a:ea typeface="MS Mincho" panose="02020609040205080304" pitchFamily="49" charset="-128"/>
                <a:cs typeface="Times New Roman" panose="02020603050405020304" pitchFamily="18" charset="0"/>
              </a:rPr>
              <a:t>In caso di riserve in contabilità, in via del tutto prudenziale e cautelativa, da valutare la conferma delle stesse anche in sede di sottoscrizione del certificato, per evitare eventuali decadenze. Ciò, in attesa degli opportuni chiarimenti, da parte delle istituzioni competenti, che ANCE sta già sollecitando. </a:t>
            </a:r>
            <a:endParaRPr kumimoji="0" lang="it-IT" sz="14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46D54657-F58F-429D-46A0-A00C67E8A719}"/>
              </a:ext>
            </a:extLst>
          </p:cNvPr>
          <p:cNvSpPr txBox="1"/>
          <p:nvPr/>
        </p:nvSpPr>
        <p:spPr>
          <a:xfrm>
            <a:off x="732968" y="1195774"/>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IL CONTENUTO MINIMO DEL CERTIFICATO DI ULTIMAZIONE DEI LAVORI</a:t>
            </a:r>
          </a:p>
        </p:txBody>
      </p:sp>
    </p:spTree>
    <p:extLst>
      <p:ext uri="{BB962C8B-B14F-4D97-AF65-F5344CB8AC3E}">
        <p14:creationId xmlns:p14="http://schemas.microsoft.com/office/powerpoint/2010/main" val="3738150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F5B00-992E-DA2D-6642-9EC32849D77B}"/>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0FE156A7-3A7B-F8A9-ADDC-224F0A8BEEC4}"/>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14</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6D51BAA0-3705-4FEE-8AD6-EA1A8FE4D857}"/>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10642C03-A177-6057-9AE8-02816C1768FE}"/>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96CF142A-24E6-2ECC-E2AD-7F29B3EEA19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E92DB96E-2A80-7102-836D-283BBD2EC7CF}"/>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0DA7D827-1F3B-B533-471A-6B3782184C22}"/>
              </a:ext>
            </a:extLst>
          </p:cNvPr>
          <p:cNvSpPr txBox="1"/>
          <p:nvPr/>
        </p:nvSpPr>
        <p:spPr>
          <a:xfrm>
            <a:off x="650462" y="1488597"/>
            <a:ext cx="11064018" cy="4160947"/>
          </a:xfrm>
          <a:prstGeom prst="rect">
            <a:avLst/>
          </a:prstGeom>
          <a:noFill/>
        </p:spPr>
        <p:txBody>
          <a:bodyPr wrap="square">
            <a:spAutoFit/>
          </a:bodyPr>
          <a:lstStyle/>
          <a:p>
            <a:pPr marL="285750" indent="-285750" algn="just">
              <a:lnSpc>
                <a:spcPct val="107000"/>
              </a:lnSpc>
              <a:spcAft>
                <a:spcPts val="600"/>
              </a:spcAft>
              <a:buFont typeface="Arial" panose="020B0604020202020204" pitchFamily="34" charset="0"/>
              <a:buChar char="•"/>
            </a:pPr>
            <a:r>
              <a:rPr lang="it-IT" b="1" dirty="0">
                <a:solidFill>
                  <a:schemeClr val="tx2"/>
                </a:solidFill>
                <a:latin typeface="+mj-lt"/>
                <a:ea typeface="MS Mincho" panose="02020609040205080304" pitchFamily="49" charset="-128"/>
                <a:cs typeface="Times New Roman" panose="02020603050405020304" pitchFamily="18" charset="0"/>
              </a:rPr>
              <a:t>In via eccezionale</a:t>
            </a:r>
            <a:r>
              <a:rPr lang="it-IT" dirty="0">
                <a:solidFill>
                  <a:schemeClr val="tx2"/>
                </a:solidFill>
                <a:latin typeface="+mj-lt"/>
                <a:ea typeface="MS Mincho" panose="02020609040205080304" pitchFamily="49" charset="-128"/>
                <a:cs typeface="Times New Roman" panose="02020603050405020304" pitchFamily="18" charset="0"/>
              </a:rPr>
              <a:t>, </a:t>
            </a:r>
            <a:r>
              <a:rPr lang="it-IT" b="1" dirty="0">
                <a:solidFill>
                  <a:schemeClr val="tx2"/>
                </a:solidFill>
                <a:latin typeface="+mj-lt"/>
                <a:ea typeface="MS Mincho" panose="02020609040205080304" pitchFamily="49" charset="-128"/>
                <a:cs typeface="Times New Roman" panose="02020603050405020304" pitchFamily="18" charset="0"/>
              </a:rPr>
              <a:t>q</a:t>
            </a:r>
            <a:r>
              <a:rPr lang="it-IT" b="1" dirty="0">
                <a:solidFill>
                  <a:schemeClr val="tx2"/>
                </a:solidFill>
                <a:effectLst/>
                <a:latin typeface="+mj-lt"/>
                <a:ea typeface="MS Mincho" panose="02020609040205080304" pitchFamily="49" charset="-128"/>
                <a:cs typeface="Times New Roman" panose="02020603050405020304" pitchFamily="18" charset="0"/>
              </a:rPr>
              <a:t>ualora non sia possibile acquisire in un unico documento tutte le informazioni necessarie </a:t>
            </a:r>
            <a:r>
              <a:rPr lang="it-IT" dirty="0">
                <a:solidFill>
                  <a:schemeClr val="tx2"/>
                </a:solidFill>
                <a:effectLst/>
                <a:latin typeface="+mj-lt"/>
                <a:ea typeface="MS Mincho" panose="02020609040205080304" pitchFamily="49" charset="-128"/>
                <a:cs typeface="Times New Roman" panose="02020603050405020304" pitchFamily="18" charset="0"/>
              </a:rPr>
              <a:t>e le </a:t>
            </a:r>
            <a:r>
              <a:rPr lang="it-IT" b="1" dirty="0">
                <a:solidFill>
                  <a:schemeClr val="tx2"/>
                </a:solidFill>
                <a:effectLst/>
                <a:latin typeface="+mj-lt"/>
                <a:ea typeface="MS Mincho" panose="02020609040205080304" pitchFamily="49" charset="-128"/>
                <a:cs typeface="Times New Roman" panose="02020603050405020304" pitchFamily="18" charset="0"/>
              </a:rPr>
              <a:t>tre sottoscrizioni</a:t>
            </a:r>
            <a:r>
              <a:rPr lang="it-IT" dirty="0">
                <a:solidFill>
                  <a:schemeClr val="tx2"/>
                </a:solidFill>
                <a:effectLst/>
                <a:latin typeface="+mj-lt"/>
                <a:ea typeface="MS Mincho" panose="02020609040205080304" pitchFamily="49" charset="-128"/>
                <a:cs typeface="Times New Roman" panose="02020603050405020304" pitchFamily="18" charset="0"/>
              </a:rPr>
              <a:t>, le linee guida consentono al RUP</a:t>
            </a:r>
            <a:r>
              <a:rPr lang="it-IT" dirty="0">
                <a:solidFill>
                  <a:schemeClr val="tx2"/>
                </a:solidFill>
                <a:latin typeface="+mj-lt"/>
                <a:ea typeface="MS Mincho" panose="02020609040205080304" pitchFamily="49" charset="-128"/>
                <a:cs typeface="Times New Roman" panose="02020603050405020304" pitchFamily="18" charset="0"/>
              </a:rPr>
              <a:t> </a:t>
            </a:r>
            <a:r>
              <a:rPr lang="it-IT" dirty="0">
                <a:solidFill>
                  <a:schemeClr val="tx2"/>
                </a:solidFill>
                <a:effectLst/>
                <a:latin typeface="+mj-lt"/>
                <a:ea typeface="MS Mincho" panose="02020609040205080304" pitchFamily="49" charset="-128"/>
                <a:cs typeface="Times New Roman" panose="02020603050405020304" pitchFamily="18" charset="0"/>
              </a:rPr>
              <a:t>di redigere una </a:t>
            </a:r>
            <a:r>
              <a:rPr lang="it-IT" b="1" dirty="0">
                <a:solidFill>
                  <a:schemeClr val="tx2"/>
                </a:solidFill>
                <a:effectLst/>
                <a:latin typeface="+mj-lt"/>
                <a:ea typeface="MS Mincho" panose="02020609040205080304" pitchFamily="49" charset="-128"/>
                <a:cs typeface="Times New Roman" panose="02020603050405020304" pitchFamily="18" charset="0"/>
              </a:rPr>
              <a:t>attestazione,</a:t>
            </a:r>
            <a:r>
              <a:rPr lang="it-IT" dirty="0">
                <a:solidFill>
                  <a:schemeClr val="tx2"/>
                </a:solidFill>
                <a:effectLst/>
                <a:latin typeface="+mj-lt"/>
                <a:ea typeface="MS Mincho" panose="02020609040205080304" pitchFamily="49" charset="-128"/>
                <a:cs typeface="Times New Roman" panose="02020603050405020304" pitchFamily="18" charset="0"/>
              </a:rPr>
              <a:t> per così dire, “suppletiva”, allegata alla documentazione di rendicontazione, recante </a:t>
            </a:r>
            <a:r>
              <a:rPr lang="it-IT" b="1" dirty="0">
                <a:solidFill>
                  <a:schemeClr val="tx2"/>
                </a:solidFill>
                <a:effectLst/>
                <a:latin typeface="+mj-lt"/>
                <a:ea typeface="MS Mincho" panose="02020609040205080304" pitchFamily="49" charset="-128"/>
                <a:cs typeface="Times New Roman" panose="02020603050405020304" pitchFamily="18" charset="0"/>
              </a:rPr>
              <a:t>le informazioni rilevanti (a titolo esemplificativo il verbale di fine lavori)</a:t>
            </a:r>
            <a:r>
              <a:rPr lang="it-IT" dirty="0">
                <a:solidFill>
                  <a:schemeClr val="tx2"/>
                </a:solidFill>
                <a:effectLst/>
                <a:latin typeface="+mj-lt"/>
                <a:ea typeface="MS Mincho" panose="02020609040205080304" pitchFamily="49" charset="-128"/>
                <a:cs typeface="Times New Roman" panose="02020603050405020304" pitchFamily="18" charset="0"/>
              </a:rPr>
              <a:t> e, ove necessario, idonea a integrare l'attestazione resa dall'operatore. </a:t>
            </a:r>
          </a:p>
          <a:p>
            <a:pPr marL="285750" indent="-285750" algn="just">
              <a:lnSpc>
                <a:spcPct val="107000"/>
              </a:lnSpc>
              <a:spcAft>
                <a:spcPts val="600"/>
              </a:spcAft>
              <a:buFont typeface="Arial" panose="020B0604020202020204" pitchFamily="34" charset="0"/>
              <a:buChar char="•"/>
            </a:pPr>
            <a:r>
              <a:rPr lang="it-IT" b="1" dirty="0">
                <a:solidFill>
                  <a:schemeClr val="tx2"/>
                </a:solidFill>
                <a:latin typeface="+mj-lt"/>
                <a:ea typeface="MS Mincho" panose="02020609040205080304" pitchFamily="49" charset="-128"/>
                <a:cs typeface="Times New Roman" panose="02020603050405020304" pitchFamily="18" charset="0"/>
              </a:rPr>
              <a:t>R</a:t>
            </a:r>
            <a:r>
              <a:rPr lang="it-IT" b="1" dirty="0">
                <a:solidFill>
                  <a:schemeClr val="tx2"/>
                </a:solidFill>
                <a:effectLst/>
                <a:latin typeface="+mj-lt"/>
                <a:ea typeface="MS Mincho" panose="02020609040205080304" pitchFamily="49" charset="-128"/>
                <a:cs typeface="Times New Roman" panose="02020603050405020304" pitchFamily="18" charset="0"/>
              </a:rPr>
              <a:t>esta ferma la validità dei certificati già acquisiti e caricati sulla piattaforma </a:t>
            </a:r>
            <a:r>
              <a:rPr lang="it-IT" b="1" dirty="0" err="1">
                <a:solidFill>
                  <a:schemeClr val="tx2"/>
                </a:solidFill>
                <a:effectLst/>
                <a:latin typeface="+mj-lt"/>
                <a:ea typeface="MS Mincho" panose="02020609040205080304" pitchFamily="49" charset="-128"/>
                <a:cs typeface="Times New Roman" panose="02020603050405020304" pitchFamily="18" charset="0"/>
              </a:rPr>
              <a:t>ReGiS</a:t>
            </a:r>
            <a:r>
              <a:rPr lang="it-IT" dirty="0">
                <a:solidFill>
                  <a:schemeClr val="tx2"/>
                </a:solidFill>
                <a:effectLst/>
                <a:latin typeface="+mj-lt"/>
                <a:ea typeface="MS Mincho" panose="02020609040205080304" pitchFamily="49" charset="-128"/>
                <a:cs typeface="Times New Roman" panose="02020603050405020304" pitchFamily="18" charset="0"/>
              </a:rPr>
              <a:t>, </a:t>
            </a:r>
            <a:r>
              <a:rPr lang="it-IT" b="1" dirty="0">
                <a:solidFill>
                  <a:schemeClr val="tx2"/>
                </a:solidFill>
                <a:effectLst/>
                <a:latin typeface="+mj-lt"/>
                <a:ea typeface="MS Mincho" panose="02020609040205080304" pitchFamily="49" charset="-128"/>
                <a:cs typeface="Times New Roman" panose="02020603050405020304" pitchFamily="18" charset="0"/>
              </a:rPr>
              <a:t>laddove presentino i requisiti minimi indicati nelle Linee Guida</a:t>
            </a:r>
            <a:r>
              <a:rPr lang="it-IT" dirty="0">
                <a:solidFill>
                  <a:schemeClr val="tx2"/>
                </a:solidFill>
                <a:effectLst/>
                <a:latin typeface="+mj-lt"/>
                <a:ea typeface="MS Mincho" panose="02020609040205080304" pitchFamily="49" charset="-128"/>
                <a:cs typeface="Times New Roman" panose="02020603050405020304" pitchFamily="18" charset="0"/>
              </a:rPr>
              <a:t>, nonché </a:t>
            </a:r>
            <a:r>
              <a:rPr lang="it-IT" b="1" dirty="0">
                <a:solidFill>
                  <a:schemeClr val="tx2"/>
                </a:solidFill>
                <a:effectLst/>
                <a:latin typeface="+mj-lt"/>
                <a:ea typeface="MS Mincho" panose="02020609040205080304" pitchFamily="49" charset="-128"/>
                <a:cs typeface="Times New Roman" panose="02020603050405020304" pitchFamily="18" charset="0"/>
              </a:rPr>
              <a:t>i certificati già trasmessi alla Commissione europea </a:t>
            </a:r>
            <a:r>
              <a:rPr lang="it-IT" dirty="0">
                <a:solidFill>
                  <a:schemeClr val="tx2"/>
                </a:solidFill>
                <a:effectLst/>
                <a:latin typeface="+mj-lt"/>
                <a:ea typeface="MS Mincho" panose="02020609040205080304" pitchFamily="49" charset="-128"/>
                <a:cs typeface="Times New Roman" panose="02020603050405020304" pitchFamily="18" charset="0"/>
              </a:rPr>
              <a:t>nell'ambito delle procedure di rendicontazione e rispetto ai quali non sono state formulate osservazioni. </a:t>
            </a:r>
          </a:p>
          <a:p>
            <a:pPr marL="285750" indent="-285750" algn="just">
              <a:lnSpc>
                <a:spcPct val="107000"/>
              </a:lnSpc>
              <a:spcAft>
                <a:spcPts val="600"/>
              </a:spcAft>
              <a:buFont typeface="Arial" panose="020B0604020202020204" pitchFamily="34" charset="0"/>
              <a:buChar char="•"/>
            </a:pPr>
            <a:r>
              <a:rPr lang="it-IT" dirty="0">
                <a:solidFill>
                  <a:schemeClr val="tx2"/>
                </a:solidFill>
                <a:effectLst/>
                <a:latin typeface="+mj-lt"/>
                <a:ea typeface="MS Mincho" panose="02020609040205080304" pitchFamily="49" charset="-128"/>
                <a:cs typeface="Times New Roman" panose="02020603050405020304" pitchFamily="18" charset="0"/>
              </a:rPr>
              <a:t>Qualora, invece, le informazioni necessarie </a:t>
            </a:r>
            <a:r>
              <a:rPr lang="it-IT" b="1" dirty="0">
                <a:solidFill>
                  <a:schemeClr val="tx2"/>
                </a:solidFill>
                <a:effectLst/>
                <a:latin typeface="+mj-lt"/>
                <a:ea typeface="MS Mincho" panose="02020609040205080304" pitchFamily="49" charset="-128"/>
                <a:cs typeface="Times New Roman" panose="02020603050405020304" pitchFamily="18" charset="0"/>
              </a:rPr>
              <a:t>non risultino già incluse nei certificati </a:t>
            </a:r>
            <a:r>
              <a:rPr lang="it-IT" dirty="0">
                <a:solidFill>
                  <a:schemeClr val="tx2"/>
                </a:solidFill>
                <a:effectLst/>
                <a:latin typeface="+mj-lt"/>
                <a:ea typeface="MS Mincho" panose="02020609040205080304" pitchFamily="49" charset="-128"/>
                <a:cs typeface="Times New Roman" panose="02020603050405020304" pitchFamily="18" charset="0"/>
              </a:rPr>
              <a:t>acquisiti e caricati sulla piattaforma </a:t>
            </a:r>
            <a:r>
              <a:rPr lang="it-IT" dirty="0" err="1">
                <a:solidFill>
                  <a:schemeClr val="tx2"/>
                </a:solidFill>
                <a:effectLst/>
                <a:latin typeface="+mj-lt"/>
                <a:ea typeface="MS Mincho" panose="02020609040205080304" pitchFamily="49" charset="-128"/>
                <a:cs typeface="Times New Roman" panose="02020603050405020304" pitchFamily="18" charset="0"/>
              </a:rPr>
              <a:t>ReGiS</a:t>
            </a:r>
            <a:r>
              <a:rPr lang="it-IT" dirty="0">
                <a:solidFill>
                  <a:schemeClr val="tx2"/>
                </a:solidFill>
                <a:effectLst/>
                <a:latin typeface="+mj-lt"/>
                <a:ea typeface="MS Mincho" panose="02020609040205080304" pitchFamily="49" charset="-128"/>
                <a:cs typeface="Times New Roman" panose="02020603050405020304" pitchFamily="18" charset="0"/>
              </a:rPr>
              <a:t>, </a:t>
            </a:r>
            <a:r>
              <a:rPr lang="it-IT" b="1" dirty="0">
                <a:solidFill>
                  <a:schemeClr val="tx2"/>
                </a:solidFill>
                <a:effectLst/>
                <a:latin typeface="+mj-lt"/>
                <a:ea typeface="MS Mincho" panose="02020609040205080304" pitchFamily="49" charset="-128"/>
                <a:cs typeface="Times New Roman" panose="02020603050405020304" pitchFamily="18" charset="0"/>
              </a:rPr>
              <a:t>tali elementi possono essere integrati </a:t>
            </a:r>
            <a:r>
              <a:rPr lang="it-IT" dirty="0">
                <a:solidFill>
                  <a:schemeClr val="tx2"/>
                </a:solidFill>
                <a:effectLst/>
                <a:latin typeface="+mj-lt"/>
                <a:ea typeface="MS Mincho" panose="02020609040205080304" pitchFamily="49" charset="-128"/>
                <a:cs typeface="Times New Roman" panose="02020603050405020304" pitchFamily="18" charset="0"/>
              </a:rPr>
              <a:t>mediante la presentazione di </a:t>
            </a:r>
            <a:r>
              <a:rPr lang="it-IT" b="1" dirty="0">
                <a:solidFill>
                  <a:schemeClr val="tx2"/>
                </a:solidFill>
                <a:effectLst/>
                <a:latin typeface="+mj-lt"/>
                <a:ea typeface="MS Mincho" panose="02020609040205080304" pitchFamily="49" charset="-128"/>
                <a:cs typeface="Times New Roman" panose="02020603050405020304" pitchFamily="18" charset="0"/>
              </a:rPr>
              <a:t>idonea documentazione aggiuntiva</a:t>
            </a:r>
            <a:r>
              <a:rPr lang="it-IT" dirty="0">
                <a:solidFill>
                  <a:schemeClr val="tx2"/>
                </a:solidFill>
                <a:effectLst/>
                <a:latin typeface="+mj-lt"/>
                <a:ea typeface="MS Mincho" panose="02020609040205080304" pitchFamily="49" charset="-128"/>
                <a:cs typeface="Times New Roman" panose="02020603050405020304" pitchFamily="18" charset="0"/>
              </a:rPr>
              <a:t> recante i dati mancanti, conformemente alle indicazioni fornite dalle Amministrazioni Titolari ai fini delle attività di rendicontazione.</a:t>
            </a:r>
          </a:p>
          <a:p>
            <a:pPr marL="285750" indent="-285750" algn="just">
              <a:lnSpc>
                <a:spcPct val="107000"/>
              </a:lnSpc>
              <a:spcAft>
                <a:spcPts val="600"/>
              </a:spcAft>
              <a:buFont typeface="Arial" panose="020B0604020202020204" pitchFamily="34" charset="0"/>
              <a:buChar char="•"/>
            </a:pPr>
            <a:r>
              <a:rPr lang="it-IT" dirty="0">
                <a:solidFill>
                  <a:schemeClr val="tx2"/>
                </a:solidFill>
                <a:effectLst/>
                <a:latin typeface="+mj-lt"/>
                <a:ea typeface="MS Mincho" panose="02020609040205080304" pitchFamily="49" charset="-128"/>
                <a:cs typeface="Times New Roman" panose="02020603050405020304" pitchFamily="18" charset="0"/>
              </a:rPr>
              <a:t>Ove previsto per la specifica misura, infine, al certificato dovrà essere allegata anche la documentazione integrativa richiesta ai fini della rendicontazione. </a:t>
            </a:r>
            <a:endParaRPr lang="it-IT" sz="20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FE8450E4-64CE-BD12-3684-94460B671C04}"/>
              </a:ext>
            </a:extLst>
          </p:cNvPr>
          <p:cNvSpPr txBox="1"/>
          <p:nvPr/>
        </p:nvSpPr>
        <p:spPr>
          <a:xfrm>
            <a:off x="732968" y="1195774"/>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LE ALTERNATIVE E IL TRANSITORIO </a:t>
            </a:r>
          </a:p>
        </p:txBody>
      </p:sp>
    </p:spTree>
    <p:extLst>
      <p:ext uri="{BB962C8B-B14F-4D97-AF65-F5344CB8AC3E}">
        <p14:creationId xmlns:p14="http://schemas.microsoft.com/office/powerpoint/2010/main" val="1027485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CA431-EE82-3A5A-90FE-C9B5ABD77177}"/>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08FC350C-F2D8-8279-218D-8B108452C8CA}"/>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15</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33141EF1-9BC1-BD1F-B1BD-D8A98F2AD45A}"/>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8AF61CC0-5F0F-A39E-86D4-F41880A9625E}"/>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EAB55BF3-F61D-ECB2-C883-6F72757DE893}"/>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30E915F9-0A8A-932E-ABAA-50D991C0A785}"/>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20EBCA62-6F3D-9478-6BCF-56F79E1C674D}"/>
              </a:ext>
            </a:extLst>
          </p:cNvPr>
          <p:cNvSpPr txBox="1"/>
          <p:nvPr/>
        </p:nvSpPr>
        <p:spPr>
          <a:xfrm>
            <a:off x="650462" y="1659677"/>
            <a:ext cx="11064018" cy="3996030"/>
          </a:xfrm>
          <a:prstGeom prst="rect">
            <a:avLst/>
          </a:prstGeom>
          <a:noFill/>
        </p:spPr>
        <p:txBody>
          <a:bodyPr wrap="square">
            <a:spAutoFit/>
          </a:bodyPr>
          <a:lstStyle/>
          <a:p>
            <a:pPr marL="285750" indent="-285750" algn="just">
              <a:lnSpc>
                <a:spcPct val="107000"/>
              </a:lnSpc>
              <a:buFont typeface="Wingdings" panose="05000000000000000000" pitchFamily="2" charset="2"/>
              <a:buChar char="§"/>
            </a:pPr>
            <a:r>
              <a:rPr lang="it-IT" sz="1800" dirty="0">
                <a:solidFill>
                  <a:schemeClr val="tx2"/>
                </a:solidFill>
                <a:effectLst/>
                <a:ea typeface="MS Mincho" panose="02020609040205080304" pitchFamily="49" charset="-128"/>
                <a:cs typeface="Times New Roman" panose="02020603050405020304" pitchFamily="18" charset="0"/>
              </a:rPr>
              <a:t>Le linee guida precisato che</a:t>
            </a:r>
            <a:r>
              <a:rPr lang="it-IT" sz="2000" dirty="0">
                <a:solidFill>
                  <a:schemeClr val="tx2"/>
                </a:solidFill>
                <a:effectLst/>
                <a:ea typeface="MS Mincho" panose="02020609040205080304" pitchFamily="49" charset="-128"/>
                <a:cs typeface="Times New Roman" panose="02020603050405020304" pitchFamily="18" charset="0"/>
              </a:rPr>
              <a:t>, a</a:t>
            </a:r>
            <a:r>
              <a:rPr lang="it-IT" sz="1800" dirty="0">
                <a:solidFill>
                  <a:schemeClr val="tx2"/>
                </a:solidFill>
                <a:effectLst/>
                <a:ea typeface="MS Mincho" panose="02020609040205080304" pitchFamily="49" charset="-128"/>
                <a:cs typeface="Times New Roman" panose="02020603050405020304" pitchFamily="18" charset="0"/>
              </a:rPr>
              <a:t>i fini della dimostrazione del raggiungimento del target e della riconducibilità temporale dell’intervento alle scadenze europee, </a:t>
            </a:r>
            <a:r>
              <a:rPr lang="it-IT" sz="1800" b="1" dirty="0">
                <a:solidFill>
                  <a:schemeClr val="tx2"/>
                </a:solidFill>
                <a:effectLst/>
                <a:ea typeface="MS Mincho" panose="02020609040205080304" pitchFamily="49" charset="-128"/>
                <a:cs typeface="Times New Roman" panose="02020603050405020304" pitchFamily="18" charset="0"/>
              </a:rPr>
              <a:t>assume rilievo esclusivamente la data di emissione del certificato di ultimazione dei lavori</a:t>
            </a:r>
            <a:r>
              <a:rPr lang="it-IT" sz="1800" dirty="0">
                <a:solidFill>
                  <a:schemeClr val="tx2"/>
                </a:solidFill>
                <a:effectLst/>
                <a:ea typeface="MS Mincho" panose="02020609040205080304" pitchFamily="49" charset="-128"/>
                <a:cs typeface="Times New Roman" panose="02020603050405020304" pitchFamily="18" charset="0"/>
              </a:rPr>
              <a:t>, restando irrilevante il maggior termine concesso all’operatore economico per il completamento delle </a:t>
            </a:r>
            <a:r>
              <a:rPr lang="it-IT" sz="1800" b="1" dirty="0">
                <a:solidFill>
                  <a:schemeClr val="tx2"/>
                </a:solidFill>
                <a:effectLst/>
                <a:ea typeface="MS Mincho" panose="02020609040205080304" pitchFamily="49" charset="-128"/>
                <a:cs typeface="Times New Roman" panose="02020603050405020304" pitchFamily="18" charset="0"/>
              </a:rPr>
              <a:t>lavorazioni residuali</a:t>
            </a:r>
            <a:r>
              <a:rPr lang="it-IT" sz="1800" dirty="0">
                <a:solidFill>
                  <a:schemeClr val="tx2"/>
                </a:solidFill>
                <a:effectLst/>
                <a:ea typeface="MS Mincho" panose="02020609040205080304" pitchFamily="49" charset="-128"/>
                <a:cs typeface="Times New Roman" panose="02020603050405020304" pitchFamily="18" charset="0"/>
              </a:rPr>
              <a:t> </a:t>
            </a:r>
            <a:r>
              <a:rPr lang="it-IT" dirty="0">
                <a:solidFill>
                  <a:schemeClr val="tx2"/>
                </a:solidFill>
                <a:ea typeface="MS Mincho" panose="02020609040205080304" pitchFamily="49" charset="-128"/>
                <a:cs typeface="Times New Roman" panose="02020603050405020304" pitchFamily="18" charset="0"/>
              </a:rPr>
              <a:t>(sottoparagrafo 2.3)</a:t>
            </a:r>
          </a:p>
          <a:p>
            <a:pPr marL="285750" indent="-285750" algn="just">
              <a:lnSpc>
                <a:spcPct val="107000"/>
              </a:lnSpc>
              <a:buFont typeface="Wingdings" panose="05000000000000000000" pitchFamily="2" charset="2"/>
              <a:buChar char="§"/>
            </a:pPr>
            <a:endParaRPr lang="it-IT" sz="1800" dirty="0">
              <a:solidFill>
                <a:schemeClr val="tx2"/>
              </a:solidFill>
              <a:effectLst/>
              <a:ea typeface="MS Mincho" panose="02020609040205080304" pitchFamily="49" charset="-128"/>
              <a:cs typeface="Times New Roman" panose="02020603050405020304" pitchFamily="18" charset="0"/>
            </a:endParaRPr>
          </a:p>
          <a:p>
            <a:pPr marL="285750" indent="-285750" algn="just">
              <a:lnSpc>
                <a:spcPct val="107000"/>
              </a:lnSpc>
              <a:buFont typeface="Wingdings" panose="05000000000000000000" pitchFamily="2" charset="2"/>
              <a:buChar char="§"/>
            </a:pPr>
            <a:r>
              <a:rPr lang="it-IT" sz="1800" dirty="0">
                <a:solidFill>
                  <a:schemeClr val="tx2"/>
                </a:solidFill>
                <a:effectLst/>
                <a:ea typeface="MS Mincho" panose="02020609040205080304" pitchFamily="49" charset="-128"/>
                <a:cs typeface="Times New Roman" panose="02020603050405020304" pitchFamily="18" charset="0"/>
              </a:rPr>
              <a:t>Ove quindi venga assegnato all’operatore un </a:t>
            </a:r>
            <a:r>
              <a:rPr lang="it-IT" sz="1800" b="1" dirty="0">
                <a:solidFill>
                  <a:schemeClr val="tx2"/>
                </a:solidFill>
                <a:effectLst/>
                <a:ea typeface="MS Mincho" panose="02020609040205080304" pitchFamily="49" charset="-128"/>
                <a:cs typeface="Times New Roman" panose="02020603050405020304" pitchFamily="18" charset="0"/>
              </a:rPr>
              <a:t>termine perentorio, non superiore a 60 giorni, per il completamento di </a:t>
            </a:r>
            <a:r>
              <a:rPr lang="it-IT" sz="1800" b="1" dirty="0">
                <a:solidFill>
                  <a:srgbClr val="FF0000"/>
                </a:solidFill>
                <a:effectLst/>
                <a:ea typeface="MS Mincho" panose="02020609040205080304" pitchFamily="49" charset="-128"/>
                <a:cs typeface="Times New Roman" panose="02020603050405020304" pitchFamily="18" charset="0"/>
              </a:rPr>
              <a:t>lavorazioni residuali di modesta entità*</a:t>
            </a:r>
            <a:r>
              <a:rPr lang="it-IT" sz="1800" dirty="0">
                <a:solidFill>
                  <a:schemeClr val="tx2"/>
                </a:solidFill>
                <a:effectLst/>
                <a:ea typeface="MS Mincho" panose="02020609040205080304" pitchFamily="49" charset="-128"/>
                <a:cs typeface="Times New Roman" panose="02020603050405020304" pitchFamily="18" charset="0"/>
              </a:rPr>
              <a:t>, tale circostanza </a:t>
            </a:r>
            <a:r>
              <a:rPr lang="it-IT" sz="1800" b="1" dirty="0">
                <a:solidFill>
                  <a:schemeClr val="tx2"/>
                </a:solidFill>
                <a:effectLst/>
                <a:ea typeface="MS Mincho" panose="02020609040205080304" pitchFamily="49" charset="-128"/>
                <a:cs typeface="Times New Roman" panose="02020603050405020304" pitchFamily="18" charset="0"/>
              </a:rPr>
              <a:t>non incide sulla utilizzabilità del certificato </a:t>
            </a:r>
            <a:r>
              <a:rPr lang="it-IT" sz="1800" dirty="0">
                <a:solidFill>
                  <a:schemeClr val="tx2"/>
                </a:solidFill>
                <a:effectLst/>
                <a:ea typeface="MS Mincho" panose="02020609040205080304" pitchFamily="49" charset="-128"/>
                <a:cs typeface="Times New Roman" panose="02020603050405020304" pitchFamily="18" charset="0"/>
              </a:rPr>
              <a:t>né </a:t>
            </a:r>
            <a:r>
              <a:rPr lang="it-IT" sz="1800" b="1" dirty="0">
                <a:solidFill>
                  <a:schemeClr val="tx2"/>
                </a:solidFill>
                <a:effectLst/>
                <a:ea typeface="MS Mincho" panose="02020609040205080304" pitchFamily="49" charset="-128"/>
                <a:cs typeface="Times New Roman" panose="02020603050405020304" pitchFamily="18" charset="0"/>
              </a:rPr>
              <a:t>sulla rilevanza temporale della data di emissione del certificato</a:t>
            </a:r>
            <a:r>
              <a:rPr lang="it-IT" sz="1800" dirty="0">
                <a:solidFill>
                  <a:schemeClr val="tx2"/>
                </a:solidFill>
                <a:effectLst/>
                <a:ea typeface="MS Mincho" panose="02020609040205080304" pitchFamily="49" charset="-128"/>
                <a:cs typeface="Times New Roman" panose="02020603050405020304" pitchFamily="18" charset="0"/>
              </a:rPr>
              <a:t> ai fini della rendicontazione PNRR.</a:t>
            </a:r>
          </a:p>
          <a:p>
            <a:pPr algn="just">
              <a:lnSpc>
                <a:spcPct val="107000"/>
              </a:lnSpc>
              <a:buNone/>
            </a:pPr>
            <a:endParaRPr lang="it-IT" dirty="0">
              <a:solidFill>
                <a:schemeClr val="tx2"/>
              </a:solidFill>
              <a:ea typeface="MS Mincho" panose="02020609040205080304" pitchFamily="49" charset="-128"/>
              <a:cs typeface="Times New Roman" panose="02020603050405020304" pitchFamily="18" charset="0"/>
            </a:endParaRPr>
          </a:p>
          <a:p>
            <a:pPr algn="just">
              <a:lnSpc>
                <a:spcPct val="107000"/>
              </a:lnSpc>
              <a:buNone/>
            </a:pPr>
            <a:r>
              <a:rPr lang="it-IT" sz="1400" dirty="0">
                <a:solidFill>
                  <a:schemeClr val="tx2"/>
                </a:solidFill>
                <a:ea typeface="MS Mincho" panose="02020609040205080304" pitchFamily="49" charset="-128"/>
                <a:cs typeface="Times New Roman" panose="02020603050405020304" pitchFamily="18" charset="0"/>
              </a:rPr>
              <a:t>*</a:t>
            </a:r>
            <a:r>
              <a:rPr lang="it-IT" sz="1400" b="1" dirty="0">
                <a:solidFill>
                  <a:schemeClr val="tx2"/>
                </a:solidFill>
                <a:ea typeface="MS Mincho" panose="02020609040205080304" pitchFamily="49" charset="-128"/>
                <a:cs typeface="Times New Roman" panose="02020603050405020304" pitchFamily="18" charset="0"/>
              </a:rPr>
              <a:t>Nb</a:t>
            </a:r>
            <a:r>
              <a:rPr lang="it-IT" sz="1400" dirty="0">
                <a:solidFill>
                  <a:schemeClr val="tx2"/>
                </a:solidFill>
                <a:ea typeface="MS Mincho" panose="02020609040205080304" pitchFamily="49" charset="-128"/>
                <a:cs typeface="Times New Roman" panose="02020603050405020304" pitchFamily="18" charset="0"/>
              </a:rPr>
              <a:t>. Ai sensi dell’art. 1, co 2, lett. t), dell’Allegato II.14 del Codice 36/2023, è attribuito al Direttore dei lavori il compito di emettere «il </a:t>
            </a:r>
            <a:r>
              <a:rPr lang="it-IT" sz="1400" i="1" dirty="0">
                <a:solidFill>
                  <a:schemeClr val="tx2"/>
                </a:solidFill>
                <a:ea typeface="MS Mincho" panose="02020609040205080304" pitchFamily="49" charset="-128"/>
                <a:cs typeface="Times New Roman" panose="02020603050405020304" pitchFamily="18" charset="0"/>
              </a:rPr>
              <a:t>certificato di ultimazione dei lavori da trasmettere al RUP, che ne rilascia copia conforme all’esecutore. Tale </a:t>
            </a:r>
            <a:r>
              <a:rPr lang="it-IT" sz="1400" b="1" i="1" dirty="0">
                <a:solidFill>
                  <a:schemeClr val="tx2"/>
                </a:solidFill>
                <a:ea typeface="MS Mincho" panose="02020609040205080304" pitchFamily="49" charset="-128"/>
                <a:cs typeface="Times New Roman" panose="02020603050405020304" pitchFamily="18" charset="0"/>
              </a:rPr>
              <a:t>certificato costituisce titolo</a:t>
            </a:r>
            <a:r>
              <a:rPr lang="it-IT" sz="1400" i="1" dirty="0">
                <a:solidFill>
                  <a:schemeClr val="tx2"/>
                </a:solidFill>
                <a:ea typeface="MS Mincho" panose="02020609040205080304" pitchFamily="49" charset="-128"/>
                <a:cs typeface="Times New Roman" panose="02020603050405020304" pitchFamily="18" charset="0"/>
              </a:rPr>
              <a:t> sia per l’applicazione delle penali previste nel contratto per il caso di ritardata esecuzione sia </a:t>
            </a:r>
            <a:r>
              <a:rPr lang="it-IT" sz="1400" b="1" i="1" dirty="0">
                <a:solidFill>
                  <a:schemeClr val="tx2"/>
                </a:solidFill>
                <a:ea typeface="MS Mincho" panose="02020609040205080304" pitchFamily="49" charset="-128"/>
                <a:cs typeface="Times New Roman" panose="02020603050405020304" pitchFamily="18" charset="0"/>
              </a:rPr>
              <a:t>per l’assegnazione di un termine perentorio per l’esecuzione di lavori di </a:t>
            </a:r>
            <a:r>
              <a:rPr lang="it-IT" sz="1400" b="1" i="1" dirty="0">
                <a:solidFill>
                  <a:srgbClr val="FF0000"/>
                </a:solidFill>
                <a:ea typeface="MS Mincho" panose="02020609040205080304" pitchFamily="49" charset="-128"/>
                <a:cs typeface="Times New Roman" panose="02020603050405020304" pitchFamily="18" charset="0"/>
              </a:rPr>
              <a:t>piccola</a:t>
            </a:r>
            <a:r>
              <a:rPr lang="it-IT" sz="1400" b="1" i="1" dirty="0">
                <a:solidFill>
                  <a:schemeClr val="tx2"/>
                </a:solidFill>
                <a:ea typeface="MS Mincho" panose="02020609040205080304" pitchFamily="49" charset="-128"/>
                <a:cs typeface="Times New Roman" panose="02020603050405020304" pitchFamily="18" charset="0"/>
              </a:rPr>
              <a:t> entità non incidenti sull’uso e la funzionalità delle opere».</a:t>
            </a:r>
            <a:endParaRPr lang="it-IT" sz="1400" dirty="0">
              <a:solidFill>
                <a:schemeClr val="tx2"/>
              </a:solidFill>
              <a:ea typeface="MS Mincho" panose="02020609040205080304" pitchFamily="49" charset="-128"/>
              <a:cs typeface="Times New Roman" panose="02020603050405020304" pitchFamily="18" charset="0"/>
            </a:endParaRPr>
          </a:p>
          <a:p>
            <a:pPr algn="just">
              <a:lnSpc>
                <a:spcPct val="107000"/>
              </a:lnSpc>
              <a:buNone/>
            </a:pPr>
            <a:r>
              <a:rPr lang="it-IT" sz="1800" dirty="0">
                <a:effectLst/>
                <a:latin typeface="Calibri" panose="020F0502020204030204" pitchFamily="34" charset="0"/>
                <a:ea typeface="MS Mincho" panose="02020609040205080304" pitchFamily="49" charset="-128"/>
                <a:cs typeface="Times New Roman" panose="02020603050405020304" pitchFamily="18" charset="0"/>
              </a:rPr>
              <a:t> </a:t>
            </a:r>
            <a:endParaRPr lang="it-IT" sz="2000" dirty="0">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4DDF579B-5112-4128-F01B-96B896881CB5}"/>
              </a:ext>
            </a:extLst>
          </p:cNvPr>
          <p:cNvSpPr txBox="1"/>
          <p:nvPr/>
        </p:nvSpPr>
        <p:spPr>
          <a:xfrm>
            <a:off x="650462" y="1265676"/>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CERTIFICATO DI ULTIMAZIONE DEI LAVORI E LAVORI RESIDUALI</a:t>
            </a:r>
          </a:p>
        </p:txBody>
      </p:sp>
    </p:spTree>
    <p:extLst>
      <p:ext uri="{BB962C8B-B14F-4D97-AF65-F5344CB8AC3E}">
        <p14:creationId xmlns:p14="http://schemas.microsoft.com/office/powerpoint/2010/main" val="1751737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D0BE4-9715-945E-6B51-9B9730092DC8}"/>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6FD7A157-492D-028C-10C9-15D14E54C724}"/>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16</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2F9F58C7-C97B-3756-F886-7FBC141D2FBE}"/>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BC185770-3741-E14A-252A-1AF9D6ECE2A1}"/>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273B17BE-E805-8356-88E6-6B3745BB26F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12699537-8D66-C4B2-96D3-0566F7FE4F70}"/>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5FD49EDE-521C-3C4D-F03E-F309AE100AAD}"/>
              </a:ext>
            </a:extLst>
          </p:cNvPr>
          <p:cNvSpPr txBox="1"/>
          <p:nvPr/>
        </p:nvSpPr>
        <p:spPr>
          <a:xfrm>
            <a:off x="650462" y="1659677"/>
            <a:ext cx="11064018" cy="3996030"/>
          </a:xfrm>
          <a:prstGeom prst="rect">
            <a:avLst/>
          </a:prstGeom>
          <a:noFill/>
        </p:spPr>
        <p:txBody>
          <a:bodyPr wrap="square">
            <a:spAutoFit/>
          </a:bodyPr>
          <a:lstStyle/>
          <a:p>
            <a:pPr marL="285750" indent="-285750" algn="just">
              <a:lnSpc>
                <a:spcPct val="107000"/>
              </a:lnSpc>
              <a:buFont typeface="Wingdings" panose="05000000000000000000" pitchFamily="2" charset="2"/>
              <a:buChar char="§"/>
            </a:pPr>
            <a:r>
              <a:rPr lang="it-IT"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Le linee guida </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chiariscono altresì il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rapporto tra certificato di ultimazione dei lavori e certificato di collaudo/certificato di regolare esecuzione</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confermando che le disposizioni relative alla presentazione del certificato di ultimazione dei lavori quale </a:t>
            </a:r>
            <a:r>
              <a:rPr lang="it-IT" sz="1800" i="1" dirty="0" err="1">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evidence</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ai fini della rendicontazione non trovano applicazione nei casi in cui sia stato g</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ià caricato sul sistema operativo </a:t>
            </a:r>
            <a:r>
              <a:rPr lang="it-IT" sz="1800" b="1" dirty="0" err="1">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ReGiS</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il certificato di collaudo </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o l’attestazione di collaudo dell’intervento o, nei casi previsti dalla normativa, il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certificato di regolare esecuzione </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r>
              <a:rPr lang="it-IT" b="1"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sottoparagrafo 2.4)</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endParaRPr lang="it-IT" sz="2000" dirty="0">
              <a:solidFill>
                <a:schemeClr val="tx2"/>
              </a:solidFill>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07000"/>
              </a:lnSpc>
              <a:buFont typeface="Wingdings" panose="05000000000000000000" pitchFamily="2" charset="2"/>
              <a:buChar char="§"/>
            </a:pPr>
            <a:endParaRPr lang="it-IT" sz="20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07000"/>
              </a:lnSpc>
              <a:buFont typeface="Wingdings" panose="05000000000000000000" pitchFamily="2" charset="2"/>
              <a:buChar char="§"/>
            </a:pP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Il certificato o l’attestazione di collaudo, nonché il certificato di regolare esecuzione, infatti,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presuppongono logicamente e giuridicamente l’avvenuta emissione del certificato di ultimazione dei lavori </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e ne superano gli effetti.</a:t>
            </a:r>
            <a:endParaRPr lang="it-IT" sz="2000" dirty="0">
              <a:solidFill>
                <a:schemeClr val="tx2"/>
              </a:solidFill>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07000"/>
              </a:lnSpc>
              <a:buFont typeface="Wingdings" panose="05000000000000000000" pitchFamily="2" charset="2"/>
              <a:buChar char="§"/>
            </a:pPr>
            <a:endParaRPr lang="it-IT" sz="20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07000"/>
              </a:lnSpc>
              <a:buFont typeface="Wingdings" panose="05000000000000000000" pitchFamily="2" charset="2"/>
              <a:buChar char="§"/>
            </a:pP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In tali casi,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il certificato o l’attestazione di collaudo o il certificato di regolare esecuzione sono considerati sufficienti ed esaustivi ai fini della validazione del target PNRR</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senza necessità di ulteriore produzione del certificato di ultimazione dei lavori. </a:t>
            </a:r>
            <a:endParaRPr kumimoji="0" lang="it-IT" sz="2000" b="0" i="0" u="none" strike="noStrike" kern="1200" cap="none" spc="0" normalizeH="0" baseline="0" noProof="0" dirty="0">
              <a:ln>
                <a:noFill/>
              </a:ln>
              <a:solidFill>
                <a:prstClr val="black"/>
              </a:solidFill>
              <a:effectLst/>
              <a:uLnTx/>
              <a:uFillTx/>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8BBBC898-FCC1-7905-2D13-6FFF8B97693E}"/>
              </a:ext>
            </a:extLst>
          </p:cNvPr>
          <p:cNvSpPr txBox="1"/>
          <p:nvPr/>
        </p:nvSpPr>
        <p:spPr>
          <a:xfrm>
            <a:off x="650462" y="1265676"/>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CERTIFICATO DI ULTIMAZIONE DEI LAVORI E CERTIFICATO DI COLLAUDO/REGOLARE ESECUZIONE</a:t>
            </a:r>
          </a:p>
        </p:txBody>
      </p:sp>
    </p:spTree>
    <p:extLst>
      <p:ext uri="{BB962C8B-B14F-4D97-AF65-F5344CB8AC3E}">
        <p14:creationId xmlns:p14="http://schemas.microsoft.com/office/powerpoint/2010/main" val="1047575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E80CE-279C-9F60-2B81-DD5B1D43FDB7}"/>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95ECBF1-F70A-956C-D1DA-340E4CCB41F3}"/>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17</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89EA8B2A-BF10-69EB-23E0-5E502941617D}"/>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C3177D7A-05EA-0890-6C88-E80419C2A851}"/>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A814DC9B-0982-370C-CA55-921F81A5719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5EBD335E-F462-FDD5-6A74-85682057F261}"/>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35BF46FB-3839-1F3F-B157-38CB7F055BD7}"/>
              </a:ext>
            </a:extLst>
          </p:cNvPr>
          <p:cNvSpPr txBox="1"/>
          <p:nvPr/>
        </p:nvSpPr>
        <p:spPr>
          <a:xfrm>
            <a:off x="650462" y="1570684"/>
            <a:ext cx="11064018" cy="4363310"/>
          </a:xfrm>
          <a:prstGeom prst="rect">
            <a:avLst/>
          </a:prstGeom>
          <a:noFill/>
        </p:spPr>
        <p:txBody>
          <a:bodyPr wrap="square">
            <a:spAutoFit/>
          </a:bodyPr>
          <a:lstStyle/>
          <a:p>
            <a:pPr marL="285750" indent="-285750" algn="just">
              <a:lnSpc>
                <a:spcPct val="107000"/>
              </a:lnSpc>
              <a:spcAft>
                <a:spcPts val="600"/>
              </a:spcAft>
              <a:buFont typeface="Wingdings" panose="05000000000000000000" pitchFamily="2" charset="2"/>
              <a:buChar char="§"/>
            </a:pPr>
            <a:r>
              <a:rPr lang="it-IT" dirty="0">
                <a:solidFill>
                  <a:schemeClr val="tx2"/>
                </a:solidFill>
                <a:ea typeface="MS Mincho" panose="02020609040205080304" pitchFamily="49" charset="-128"/>
                <a:cs typeface="Times New Roman" panose="02020603050405020304" pitchFamily="18" charset="0"/>
              </a:rPr>
              <a:t>C</a:t>
            </a:r>
            <a:r>
              <a:rPr lang="it-IT" sz="1800" dirty="0">
                <a:solidFill>
                  <a:schemeClr val="tx2"/>
                </a:solidFill>
                <a:effectLst/>
                <a:ea typeface="MS Mincho" panose="02020609040205080304" pitchFamily="49" charset="-128"/>
                <a:cs typeface="Times New Roman" panose="02020603050405020304" pitchFamily="18" charset="0"/>
              </a:rPr>
              <a:t>on riferimento alle misure che, secondo la Decisione di esecuzione del Consiglio del 25 novembre 2025 (CID)*, </a:t>
            </a:r>
            <a:r>
              <a:rPr lang="it-IT" sz="1800" b="1" dirty="0">
                <a:solidFill>
                  <a:schemeClr val="tx2"/>
                </a:solidFill>
                <a:effectLst/>
                <a:ea typeface="MS Mincho" panose="02020609040205080304" pitchFamily="49" charset="-128"/>
                <a:cs typeface="Times New Roman" panose="02020603050405020304" pitchFamily="18" charset="0"/>
              </a:rPr>
              <a:t>presentano una scadenza intermedia T1/2026</a:t>
            </a:r>
            <a:r>
              <a:rPr lang="it-IT" sz="1800" dirty="0">
                <a:solidFill>
                  <a:schemeClr val="tx2"/>
                </a:solidFill>
                <a:effectLst/>
                <a:ea typeface="MS Mincho" panose="02020609040205080304" pitchFamily="49" charset="-128"/>
                <a:cs typeface="Times New Roman" panose="02020603050405020304" pitchFamily="18" charset="0"/>
              </a:rPr>
              <a:t> (</a:t>
            </a:r>
            <a:r>
              <a:rPr lang="it-IT" sz="1800" b="1" dirty="0">
                <a:solidFill>
                  <a:schemeClr val="tx2"/>
                </a:solidFill>
                <a:effectLst/>
                <a:ea typeface="MS Mincho" panose="02020609040205080304" pitchFamily="49" charset="-128"/>
                <a:cs typeface="Times New Roman" panose="02020603050405020304" pitchFamily="18" charset="0"/>
              </a:rPr>
              <a:t>marzo 2026</a:t>
            </a:r>
            <a:r>
              <a:rPr lang="it-IT" sz="1800" dirty="0">
                <a:solidFill>
                  <a:schemeClr val="tx2"/>
                </a:solidFill>
                <a:effectLst/>
                <a:ea typeface="MS Mincho" panose="02020609040205080304" pitchFamily="49" charset="-128"/>
                <a:cs typeface="Times New Roman" panose="02020603050405020304" pitchFamily="18" charset="0"/>
              </a:rPr>
              <a:t>), viene chiarito che, ai fini della rendicontazione e della valutazione del raggiungimento degli obiettivi del PNRR, </a:t>
            </a:r>
            <a:r>
              <a:rPr lang="it-IT" sz="1800" b="1" dirty="0">
                <a:solidFill>
                  <a:schemeClr val="tx2"/>
                </a:solidFill>
                <a:effectLst/>
                <a:ea typeface="MS Mincho" panose="02020609040205080304" pitchFamily="49" charset="-128"/>
                <a:cs typeface="Times New Roman" panose="02020603050405020304" pitchFamily="18" charset="0"/>
              </a:rPr>
              <a:t>tale scadenza deve intendersi ricondotta al termine T2/2026, ossia </a:t>
            </a:r>
            <a:r>
              <a:rPr lang="it-IT" sz="1800" b="1" dirty="0">
                <a:solidFill>
                  <a:srgbClr val="FF0000"/>
                </a:solidFill>
                <a:effectLst/>
                <a:ea typeface="MS Mincho" panose="02020609040205080304" pitchFamily="49" charset="-128"/>
                <a:cs typeface="Times New Roman" panose="02020603050405020304" pitchFamily="18" charset="0"/>
              </a:rPr>
              <a:t>al 30 giugno 2026</a:t>
            </a:r>
            <a:r>
              <a:rPr lang="it-IT" sz="1800" b="1" dirty="0">
                <a:solidFill>
                  <a:schemeClr val="tx2"/>
                </a:solidFill>
                <a:effectLst/>
                <a:ea typeface="MS Mincho" panose="02020609040205080304" pitchFamily="49" charset="-128"/>
                <a:cs typeface="Times New Roman" panose="02020603050405020304" pitchFamily="18" charset="0"/>
              </a:rPr>
              <a:t>*</a:t>
            </a:r>
            <a:r>
              <a:rPr lang="it-IT" sz="1800" dirty="0">
                <a:solidFill>
                  <a:schemeClr val="tx2"/>
                </a:solidFill>
                <a:effectLst/>
                <a:ea typeface="MS Mincho" panose="02020609040205080304" pitchFamily="49" charset="-128"/>
                <a:cs typeface="Times New Roman" panose="02020603050405020304" pitchFamily="18" charset="0"/>
              </a:rPr>
              <a:t>. </a:t>
            </a:r>
          </a:p>
          <a:p>
            <a:pPr marL="742950" lvl="1" indent="-285750" algn="just">
              <a:lnSpc>
                <a:spcPct val="107000"/>
              </a:lnSpc>
              <a:spcAft>
                <a:spcPts val="600"/>
              </a:spcAft>
              <a:buFont typeface="Wingdings" panose="05000000000000000000" pitchFamily="2" charset="2"/>
              <a:buChar char="Ø"/>
            </a:pPr>
            <a:r>
              <a:rPr lang="it-IT" dirty="0">
                <a:solidFill>
                  <a:schemeClr val="tx2"/>
                </a:solidFill>
                <a:effectLst/>
                <a:ea typeface="MS Mincho" panose="02020609040205080304" pitchFamily="49" charset="-128"/>
                <a:cs typeface="Times New Roman" panose="02020603050405020304" pitchFamily="18" charset="0"/>
              </a:rPr>
              <a:t>L’allegato n. 4 elenca le misure interessate da tale slittamento, tra cui, ad esempio, la M2C3I1.1 – </a:t>
            </a:r>
            <a:r>
              <a:rPr lang="it-IT" i="1" dirty="0">
                <a:solidFill>
                  <a:schemeClr val="tx2"/>
                </a:solidFill>
                <a:effectLst/>
                <a:ea typeface="MS Mincho" panose="02020609040205080304" pitchFamily="49" charset="-128"/>
                <a:cs typeface="Times New Roman" panose="02020603050405020304" pitchFamily="18" charset="0"/>
              </a:rPr>
              <a:t>Costruzione di </a:t>
            </a:r>
            <a:r>
              <a:rPr lang="it-IT" b="1" i="1" dirty="0">
                <a:solidFill>
                  <a:schemeClr val="tx2"/>
                </a:solidFill>
                <a:effectLst/>
                <a:ea typeface="MS Mincho" panose="02020609040205080304" pitchFamily="49" charset="-128"/>
                <a:cs typeface="Times New Roman" panose="02020603050405020304" pitchFamily="18" charset="0"/>
              </a:rPr>
              <a:t>nuove scuole </a:t>
            </a:r>
            <a:r>
              <a:rPr lang="it-IT" i="1" dirty="0">
                <a:solidFill>
                  <a:schemeClr val="tx2"/>
                </a:solidFill>
                <a:effectLst/>
                <a:ea typeface="MS Mincho" panose="02020609040205080304" pitchFamily="49" charset="-128"/>
                <a:cs typeface="Times New Roman" panose="02020603050405020304" pitchFamily="18" charset="0"/>
              </a:rPr>
              <a:t>mediante sostituzione di edifici</a:t>
            </a:r>
            <a:r>
              <a:rPr lang="it-IT" dirty="0">
                <a:solidFill>
                  <a:schemeClr val="tx2"/>
                </a:solidFill>
                <a:effectLst/>
                <a:ea typeface="MS Mincho" panose="02020609040205080304" pitchFamily="49" charset="-128"/>
                <a:cs typeface="Times New Roman" panose="02020603050405020304" pitchFamily="18" charset="0"/>
              </a:rPr>
              <a:t>, la M2C4I4.1 - “</a:t>
            </a:r>
            <a:r>
              <a:rPr lang="it-IT" i="1" dirty="0">
                <a:solidFill>
                  <a:schemeClr val="tx2"/>
                </a:solidFill>
                <a:effectLst/>
                <a:ea typeface="MS Mincho" panose="02020609040205080304" pitchFamily="49" charset="-128"/>
                <a:cs typeface="Times New Roman" panose="02020603050405020304" pitchFamily="18" charset="0"/>
              </a:rPr>
              <a:t>Investimenti in Infrastrutture idriche primarie per la sicurezza dell’approvvigionamento idrico</a:t>
            </a:r>
            <a:r>
              <a:rPr lang="it-IT" dirty="0">
                <a:solidFill>
                  <a:schemeClr val="tx2"/>
                </a:solidFill>
                <a:effectLst/>
                <a:ea typeface="MS Mincho" panose="02020609040205080304" pitchFamily="49" charset="-128"/>
                <a:cs typeface="Times New Roman" panose="02020603050405020304" pitchFamily="18" charset="0"/>
              </a:rPr>
              <a:t>” e la M5C2I2.3 – </a:t>
            </a:r>
            <a:r>
              <a:rPr lang="it-IT" i="1" dirty="0">
                <a:solidFill>
                  <a:schemeClr val="tx2"/>
                </a:solidFill>
                <a:effectLst/>
                <a:ea typeface="MS Mincho" panose="02020609040205080304" pitchFamily="49" charset="-128"/>
                <a:cs typeface="Times New Roman" panose="02020603050405020304" pitchFamily="18" charset="0"/>
              </a:rPr>
              <a:t>Programma innovativo della qualità dell’abitare (</a:t>
            </a:r>
            <a:r>
              <a:rPr lang="it-IT" b="1" i="1" dirty="0">
                <a:solidFill>
                  <a:schemeClr val="tx2"/>
                </a:solidFill>
                <a:effectLst/>
                <a:ea typeface="MS Mincho" panose="02020609040205080304" pitchFamily="49" charset="-128"/>
                <a:cs typeface="Times New Roman" panose="02020603050405020304" pitchFamily="18" charset="0"/>
              </a:rPr>
              <a:t>PINQUA</a:t>
            </a:r>
            <a:r>
              <a:rPr lang="it-IT" i="1" dirty="0">
                <a:solidFill>
                  <a:schemeClr val="tx2"/>
                </a:solidFill>
                <a:effectLst/>
                <a:ea typeface="MS Mincho" panose="02020609040205080304" pitchFamily="49" charset="-128"/>
                <a:cs typeface="Times New Roman" panose="02020603050405020304" pitchFamily="18" charset="0"/>
              </a:rPr>
              <a:t>)</a:t>
            </a:r>
            <a:r>
              <a:rPr lang="it-IT" dirty="0">
                <a:solidFill>
                  <a:schemeClr val="tx2"/>
                </a:solidFill>
                <a:effectLst/>
                <a:ea typeface="MS Mincho" panose="02020609040205080304" pitchFamily="49" charset="-128"/>
                <a:cs typeface="Times New Roman" panose="02020603050405020304" pitchFamily="18" charset="0"/>
              </a:rPr>
              <a:t>.</a:t>
            </a:r>
          </a:p>
          <a:p>
            <a:pPr marL="285750" indent="-285750" algn="just">
              <a:lnSpc>
                <a:spcPct val="107000"/>
              </a:lnSpc>
              <a:spcAft>
                <a:spcPts val="600"/>
              </a:spcAft>
              <a:buFont typeface="Wingdings" panose="05000000000000000000" pitchFamily="2" charset="2"/>
              <a:buChar char="§"/>
            </a:pPr>
            <a:r>
              <a:rPr lang="it-IT" dirty="0">
                <a:solidFill>
                  <a:schemeClr val="tx2"/>
                </a:solidFill>
                <a:effectLst/>
                <a:ea typeface="MS Mincho" panose="02020609040205080304" pitchFamily="49" charset="-128"/>
                <a:cs typeface="Times New Roman" panose="02020603050405020304" pitchFamily="18" charset="0"/>
              </a:rPr>
              <a:t>Per le misure che prevedono una scadenza europea fissata al </a:t>
            </a:r>
            <a:r>
              <a:rPr lang="it-IT" b="1" dirty="0">
                <a:solidFill>
                  <a:schemeClr val="tx2"/>
                </a:solidFill>
                <a:effectLst/>
                <a:ea typeface="MS Mincho" panose="02020609040205080304" pitchFamily="49" charset="-128"/>
                <a:cs typeface="Times New Roman" panose="02020603050405020304" pitchFamily="18" charset="0"/>
              </a:rPr>
              <a:t>30 giugno 2026</a:t>
            </a:r>
            <a:r>
              <a:rPr lang="it-IT" dirty="0">
                <a:solidFill>
                  <a:schemeClr val="tx2"/>
                </a:solidFill>
                <a:effectLst/>
                <a:ea typeface="MS Mincho" panose="02020609040205080304" pitchFamily="49" charset="-128"/>
                <a:cs typeface="Times New Roman" panose="02020603050405020304" pitchFamily="18" charset="0"/>
              </a:rPr>
              <a:t>, le linee guida </a:t>
            </a:r>
            <a:r>
              <a:rPr lang="it-IT" b="1" dirty="0">
                <a:solidFill>
                  <a:schemeClr val="tx2"/>
                </a:solidFill>
                <a:effectLst/>
                <a:ea typeface="MS Mincho" panose="02020609040205080304" pitchFamily="49" charset="-128"/>
                <a:cs typeface="Times New Roman" panose="02020603050405020304" pitchFamily="18" charset="0"/>
              </a:rPr>
              <a:t>confermano tale data</a:t>
            </a:r>
            <a:r>
              <a:rPr lang="it-IT" dirty="0">
                <a:solidFill>
                  <a:schemeClr val="tx2"/>
                </a:solidFill>
                <a:effectLst/>
                <a:ea typeface="MS Mincho" panose="02020609040205080304" pitchFamily="49" charset="-128"/>
                <a:cs typeface="Times New Roman" panose="02020603050405020304" pitchFamily="18" charset="0"/>
              </a:rPr>
              <a:t>, affinché le operazioni di attuazione siano integralmente completate, così da consentire il rispetto </a:t>
            </a:r>
            <a:r>
              <a:rPr lang="it-IT" b="1" dirty="0">
                <a:solidFill>
                  <a:schemeClr val="tx2"/>
                </a:solidFill>
                <a:effectLst/>
                <a:ea typeface="MS Mincho" panose="02020609040205080304" pitchFamily="49" charset="-128"/>
                <a:cs typeface="Times New Roman" panose="02020603050405020304" pitchFamily="18" charset="0"/>
              </a:rPr>
              <a:t>del termine inderogabile (di rendicontazione) del 31 agosto 2026</a:t>
            </a:r>
            <a:r>
              <a:rPr lang="it-IT" dirty="0">
                <a:solidFill>
                  <a:schemeClr val="tx2"/>
                </a:solidFill>
                <a:effectLst/>
                <a:ea typeface="MS Mincho" panose="02020609040205080304" pitchFamily="49" charset="-128"/>
                <a:cs typeface="Times New Roman" panose="02020603050405020304" pitchFamily="18" charset="0"/>
              </a:rPr>
              <a:t>. </a:t>
            </a:r>
          </a:p>
          <a:p>
            <a:pPr algn="just">
              <a:lnSpc>
                <a:spcPct val="107000"/>
              </a:lnSpc>
              <a:buNone/>
            </a:pPr>
            <a:r>
              <a:rPr lang="it-IT" sz="2000" dirty="0">
                <a:effectLst/>
                <a:latin typeface="Calibri" panose="020F0502020204030204" pitchFamily="34" charset="0"/>
                <a:ea typeface="MS Mincho" panose="02020609040205080304" pitchFamily="49" charset="-128"/>
                <a:cs typeface="Times New Roman" panose="02020603050405020304" pitchFamily="18" charset="0"/>
              </a:rPr>
              <a:t> </a:t>
            </a:r>
            <a:r>
              <a:rPr lang="it-IT" sz="1400" i="1" dirty="0">
                <a:solidFill>
                  <a:schemeClr val="tx2"/>
                </a:solidFill>
                <a:ea typeface="MS Mincho" panose="02020609040205080304" pitchFamily="49" charset="-128"/>
                <a:cs typeface="Times New Roman" panose="02020603050405020304" pitchFamily="18" charset="0"/>
              </a:rPr>
              <a:t>* Il governo italiano ha approvato una revisione del PNRR il 26.9.2025 e ottenuto l'approvazione definitiva del Consiglio Europeo il 27 novembre 2025.</a:t>
            </a:r>
          </a:p>
          <a:p>
            <a:pPr algn="just">
              <a:lnSpc>
                <a:spcPct val="107000"/>
              </a:lnSpc>
              <a:buNone/>
            </a:pPr>
            <a:r>
              <a:rPr lang="it-IT" sz="1400" i="1" dirty="0">
                <a:solidFill>
                  <a:schemeClr val="tx2"/>
                </a:solidFill>
                <a:ea typeface="MS Mincho" panose="02020609040205080304" pitchFamily="49" charset="-128"/>
                <a:cs typeface="Times New Roman" panose="02020603050405020304" pitchFamily="18" charset="0"/>
              </a:rPr>
              <a:t>**Sul punto, vedi anche la legge 50/2026, di conversione del decreto 19/2026. </a:t>
            </a:r>
          </a:p>
          <a:p>
            <a:pPr algn="just">
              <a:lnSpc>
                <a:spcPct val="107000"/>
              </a:lnSpc>
              <a:spcAft>
                <a:spcPts val="600"/>
              </a:spcAft>
              <a:buNone/>
            </a:pPr>
            <a:endParaRPr lang="it-IT" sz="1400" i="1" dirty="0">
              <a:solidFill>
                <a:schemeClr val="tx2"/>
              </a:solidFill>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B1F0AC97-B241-74E6-8BF3-245F992B47A0}"/>
              </a:ext>
            </a:extLst>
          </p:cNvPr>
          <p:cNvSpPr txBox="1"/>
          <p:nvPr/>
        </p:nvSpPr>
        <p:spPr>
          <a:xfrm>
            <a:off x="650462" y="1169992"/>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LE TEMPISTICHE</a:t>
            </a:r>
          </a:p>
        </p:txBody>
      </p:sp>
    </p:spTree>
    <p:extLst>
      <p:ext uri="{BB962C8B-B14F-4D97-AF65-F5344CB8AC3E}">
        <p14:creationId xmlns:p14="http://schemas.microsoft.com/office/powerpoint/2010/main" val="26740792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D542B-DDD7-2FD4-30D6-8E75837126FE}"/>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1B222D9-64F7-BEB9-3CE3-392FBA06FEF7}"/>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18</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6442F978-AEA9-3834-E608-3C64EB9445D3}"/>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96E0C070-4736-DBE7-6028-6221F698C6B1}"/>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E2AE1F8B-5EEB-2DA9-8BF7-041B95760C8D}"/>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CA0F64DE-3F85-3E88-B828-AB4A0F49492D}"/>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2A7FCBB6-57ED-F718-36B6-B95A7DDD4EF8}"/>
              </a:ext>
            </a:extLst>
          </p:cNvPr>
          <p:cNvSpPr txBox="1"/>
          <p:nvPr/>
        </p:nvSpPr>
        <p:spPr>
          <a:xfrm>
            <a:off x="650462" y="1704891"/>
            <a:ext cx="11064018" cy="3059427"/>
          </a:xfrm>
          <a:prstGeom prst="rect">
            <a:avLst/>
          </a:prstGeom>
          <a:noFill/>
        </p:spPr>
        <p:txBody>
          <a:bodyPr wrap="square">
            <a:spAutoFit/>
          </a:bodyPr>
          <a:lstStyle/>
          <a:p>
            <a:pPr marL="285750" indent="-285750" algn="just">
              <a:lnSpc>
                <a:spcPct val="107000"/>
              </a:lnSpc>
              <a:buFont typeface="Wingdings" panose="05000000000000000000" pitchFamily="2" charset="2"/>
              <a:buChar char="§"/>
            </a:pPr>
            <a:r>
              <a:rPr lang="it-IT" dirty="0">
                <a:solidFill>
                  <a:schemeClr val="tx2"/>
                </a:solidFill>
                <a:effectLst/>
                <a:ea typeface="MS Mincho" panose="02020609040205080304" pitchFamily="49" charset="-128"/>
                <a:cs typeface="Times New Roman" panose="02020603050405020304" pitchFamily="18" charset="0"/>
              </a:rPr>
              <a:t>Solo </a:t>
            </a:r>
            <a:r>
              <a:rPr lang="it-IT" b="1" dirty="0">
                <a:solidFill>
                  <a:schemeClr val="tx2"/>
                </a:solidFill>
                <a:effectLst/>
                <a:ea typeface="MS Mincho" panose="02020609040205080304" pitchFamily="49" charset="-128"/>
                <a:cs typeface="Times New Roman" panose="02020603050405020304" pitchFamily="18" charset="0"/>
              </a:rPr>
              <a:t>in casi limitati ed eccezionali</a:t>
            </a:r>
            <a:r>
              <a:rPr lang="it-IT" dirty="0">
                <a:solidFill>
                  <a:schemeClr val="tx2"/>
                </a:solidFill>
                <a:effectLst/>
                <a:ea typeface="MS Mincho" panose="02020609040205080304" pitchFamily="49" charset="-128"/>
                <a:cs typeface="Times New Roman" panose="02020603050405020304" pitchFamily="18" charset="0"/>
              </a:rPr>
              <a:t>, </a:t>
            </a:r>
            <a:r>
              <a:rPr lang="it-IT" b="1" dirty="0">
                <a:solidFill>
                  <a:schemeClr val="tx2"/>
                </a:solidFill>
                <a:effectLst/>
                <a:ea typeface="MS Mincho" panose="02020609040205080304" pitchFamily="49" charset="-128"/>
                <a:cs typeface="Times New Roman" panose="02020603050405020304" pitchFamily="18" charset="0"/>
              </a:rPr>
              <a:t>adeguatamente motivati</a:t>
            </a:r>
            <a:r>
              <a:rPr lang="it-IT" dirty="0">
                <a:solidFill>
                  <a:schemeClr val="tx2"/>
                </a:solidFill>
                <a:effectLst/>
                <a:ea typeface="MS Mincho" panose="02020609040205080304" pitchFamily="49" charset="-128"/>
                <a:cs typeface="Times New Roman" panose="02020603050405020304" pitchFamily="18" charset="0"/>
              </a:rPr>
              <a:t> e previa richiesta del soggetto attuatore, le Amministrazioni Titolari possono disporre, con apposito provvedimento, </a:t>
            </a:r>
            <a:r>
              <a:rPr lang="it-IT" b="1" dirty="0">
                <a:solidFill>
                  <a:schemeClr val="tx2"/>
                </a:solidFill>
                <a:effectLst/>
                <a:ea typeface="MS Mincho" panose="02020609040205080304" pitchFamily="49" charset="-128"/>
                <a:cs typeface="Times New Roman" panose="02020603050405020304" pitchFamily="18" charset="0"/>
              </a:rPr>
              <a:t>la conclusione degli interventi oltre il termine del 30 giugno 2026</a:t>
            </a:r>
            <a:r>
              <a:rPr lang="it-IT" dirty="0">
                <a:solidFill>
                  <a:schemeClr val="tx2"/>
                </a:solidFill>
                <a:effectLst/>
                <a:ea typeface="MS Mincho" panose="02020609040205080304" pitchFamily="49" charset="-128"/>
                <a:cs typeface="Times New Roman" panose="02020603050405020304" pitchFamily="18" charset="0"/>
              </a:rPr>
              <a:t>, nel rispetto, comunque, del </a:t>
            </a:r>
            <a:r>
              <a:rPr lang="it-IT" b="1" dirty="0">
                <a:solidFill>
                  <a:srgbClr val="FF0000"/>
                </a:solidFill>
                <a:effectLst/>
                <a:ea typeface="MS Mincho" panose="02020609040205080304" pitchFamily="49" charset="-128"/>
                <a:cs typeface="Times New Roman" panose="02020603050405020304" pitchFamily="18" charset="0"/>
              </a:rPr>
              <a:t>termine finale e non derogabile </a:t>
            </a:r>
            <a:r>
              <a:rPr lang="it-IT" dirty="0">
                <a:solidFill>
                  <a:srgbClr val="FF0000"/>
                </a:solidFill>
                <a:effectLst/>
                <a:ea typeface="MS Mincho" panose="02020609040205080304" pitchFamily="49" charset="-128"/>
                <a:cs typeface="Times New Roman" panose="02020603050405020304" pitchFamily="18" charset="0"/>
              </a:rPr>
              <a:t>del </a:t>
            </a:r>
            <a:r>
              <a:rPr lang="it-IT" b="1" dirty="0">
                <a:solidFill>
                  <a:srgbClr val="FF0000"/>
                </a:solidFill>
                <a:effectLst/>
                <a:ea typeface="MS Mincho" panose="02020609040205080304" pitchFamily="49" charset="-128"/>
                <a:cs typeface="Times New Roman" panose="02020603050405020304" pitchFamily="18" charset="0"/>
              </a:rPr>
              <a:t>31 agosto 2026</a:t>
            </a:r>
            <a:r>
              <a:rPr lang="it-IT" dirty="0">
                <a:solidFill>
                  <a:schemeClr val="tx2"/>
                </a:solidFill>
                <a:effectLst/>
                <a:ea typeface="MS Mincho" panose="02020609040205080304" pitchFamily="49" charset="-128"/>
                <a:cs typeface="Times New Roman" panose="02020603050405020304" pitchFamily="18" charset="0"/>
              </a:rPr>
              <a:t>. </a:t>
            </a:r>
          </a:p>
          <a:p>
            <a:pPr algn="just">
              <a:lnSpc>
                <a:spcPct val="107000"/>
              </a:lnSpc>
            </a:pPr>
            <a:r>
              <a:rPr lang="it-IT" dirty="0">
                <a:solidFill>
                  <a:schemeClr val="tx2"/>
                </a:solidFill>
                <a:effectLst/>
                <a:ea typeface="MS Mincho" panose="02020609040205080304" pitchFamily="49" charset="-128"/>
                <a:cs typeface="Times New Roman" panose="02020603050405020304" pitchFamily="18" charset="0"/>
              </a:rPr>
              <a:t> </a:t>
            </a:r>
          </a:p>
          <a:p>
            <a:pPr marL="285750" indent="-285750" algn="just">
              <a:lnSpc>
                <a:spcPct val="107000"/>
              </a:lnSpc>
              <a:buFont typeface="Wingdings" panose="05000000000000000000" pitchFamily="2" charset="2"/>
              <a:buChar char="§"/>
            </a:pPr>
            <a:r>
              <a:rPr lang="it-IT" dirty="0">
                <a:solidFill>
                  <a:schemeClr val="tx2"/>
                </a:solidFill>
                <a:effectLst/>
                <a:ea typeface="MS Mincho" panose="02020609040205080304" pitchFamily="49" charset="-128"/>
                <a:cs typeface="Times New Roman" panose="02020603050405020304" pitchFamily="18" charset="0"/>
              </a:rPr>
              <a:t>Quanto poi agli interventi - individuati a seguito della revisione del Piano approvata con decisione del Consiglio dell’Unione europea dell’8 dicembre 2023 - per i quali l’ammissione a finanziamento sia intervenuta a seguito di </a:t>
            </a:r>
            <a:r>
              <a:rPr lang="it-IT" b="1" dirty="0">
                <a:solidFill>
                  <a:schemeClr val="tx2"/>
                </a:solidFill>
                <a:effectLst/>
                <a:ea typeface="MS Mincho" panose="02020609040205080304" pitchFamily="49" charset="-128"/>
                <a:cs typeface="Times New Roman" panose="02020603050405020304" pitchFamily="18" charset="0"/>
              </a:rPr>
              <a:t>avvisi pubblici di selezione adottati negli anni </a:t>
            </a:r>
            <a:r>
              <a:rPr lang="it-IT" b="1" dirty="0">
                <a:solidFill>
                  <a:srgbClr val="FF0000"/>
                </a:solidFill>
                <a:effectLst/>
                <a:ea typeface="MS Mincho" panose="02020609040205080304" pitchFamily="49" charset="-128"/>
                <a:cs typeface="Times New Roman" panose="02020603050405020304" pitchFamily="18" charset="0"/>
              </a:rPr>
              <a:t>2024 e 2025</a:t>
            </a:r>
            <a:r>
              <a:rPr lang="it-IT" dirty="0">
                <a:solidFill>
                  <a:schemeClr val="tx2"/>
                </a:solidFill>
                <a:effectLst/>
                <a:ea typeface="MS Mincho" panose="02020609040205080304" pitchFamily="49" charset="-128"/>
                <a:cs typeface="Times New Roman" panose="02020603050405020304" pitchFamily="18" charset="0"/>
              </a:rPr>
              <a:t>, il </a:t>
            </a:r>
            <a:r>
              <a:rPr lang="it-IT" b="1" dirty="0">
                <a:solidFill>
                  <a:schemeClr val="tx2"/>
                </a:solidFill>
                <a:effectLst/>
                <a:ea typeface="MS Mincho" panose="02020609040205080304" pitchFamily="49" charset="-128"/>
                <a:cs typeface="Times New Roman" panose="02020603050405020304" pitchFamily="18" charset="0"/>
              </a:rPr>
              <a:t>completamento delle operazioni di attuazione </a:t>
            </a:r>
            <a:r>
              <a:rPr lang="it-IT" dirty="0">
                <a:solidFill>
                  <a:schemeClr val="tx2"/>
                </a:solidFill>
                <a:effectLst/>
                <a:ea typeface="MS Mincho" panose="02020609040205080304" pitchFamily="49" charset="-128"/>
                <a:cs typeface="Times New Roman" panose="02020603050405020304" pitchFamily="18" charset="0"/>
              </a:rPr>
              <a:t>va assicurato, da parte delle amministrazioni titolari, entro e non oltre il </a:t>
            </a:r>
            <a:r>
              <a:rPr lang="it-IT" b="1" dirty="0">
                <a:solidFill>
                  <a:srgbClr val="FF0000"/>
                </a:solidFill>
                <a:effectLst/>
                <a:ea typeface="MS Mincho" panose="02020609040205080304" pitchFamily="49" charset="-128"/>
                <a:cs typeface="Times New Roman" panose="02020603050405020304" pitchFamily="18" charset="0"/>
              </a:rPr>
              <a:t>termine ultimo e inderogabile</a:t>
            </a:r>
            <a:r>
              <a:rPr lang="it-IT" dirty="0">
                <a:solidFill>
                  <a:srgbClr val="FF0000"/>
                </a:solidFill>
                <a:effectLst/>
                <a:ea typeface="MS Mincho" panose="02020609040205080304" pitchFamily="49" charset="-128"/>
                <a:cs typeface="Times New Roman" panose="02020603050405020304" pitchFamily="18" charset="0"/>
              </a:rPr>
              <a:t> del</a:t>
            </a:r>
            <a:r>
              <a:rPr lang="it-IT" b="1" dirty="0">
                <a:solidFill>
                  <a:srgbClr val="FF0000"/>
                </a:solidFill>
                <a:effectLst/>
                <a:ea typeface="MS Mincho" panose="02020609040205080304" pitchFamily="49" charset="-128"/>
                <a:cs typeface="Times New Roman" panose="02020603050405020304" pitchFamily="18" charset="0"/>
              </a:rPr>
              <a:t> 31 agosto 2026.</a:t>
            </a:r>
            <a:endParaRPr lang="it-IT" dirty="0">
              <a:solidFill>
                <a:srgbClr val="FF0000"/>
              </a:solidFill>
              <a:effectLst/>
              <a:ea typeface="MS Mincho" panose="02020609040205080304" pitchFamily="49" charset="-128"/>
              <a:cs typeface="Times New Roman" panose="02020603050405020304" pitchFamily="18" charset="0"/>
            </a:endParaRPr>
          </a:p>
          <a:p>
            <a:pPr algn="just">
              <a:lnSpc>
                <a:spcPct val="115000"/>
              </a:lnSpc>
              <a:spcAft>
                <a:spcPts val="800"/>
              </a:spcAft>
            </a:pPr>
            <a:r>
              <a:rPr lang="it-IT" b="1" dirty="0">
                <a:solidFill>
                  <a:schemeClr val="tx2"/>
                </a:solidFill>
                <a:effectLst/>
                <a:ea typeface="Calibri" panose="020F0502020204030204" pitchFamily="34" charset="0"/>
                <a:cs typeface="Times New Roman" panose="02020603050405020304" pitchFamily="18" charset="0"/>
              </a:rPr>
              <a:t> </a:t>
            </a:r>
            <a:endParaRPr lang="it-IT" dirty="0">
              <a:solidFill>
                <a:schemeClr val="tx2"/>
              </a:solidFill>
              <a:effectLst/>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1BB9DDA3-ABCE-8AE1-0CB8-B9FD6F843A14}"/>
              </a:ext>
            </a:extLst>
          </p:cNvPr>
          <p:cNvSpPr txBox="1"/>
          <p:nvPr/>
        </p:nvSpPr>
        <p:spPr>
          <a:xfrm>
            <a:off x="650462" y="1169992"/>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LE POSSIBILI DERORGHE</a:t>
            </a:r>
          </a:p>
        </p:txBody>
      </p:sp>
    </p:spTree>
    <p:extLst>
      <p:ext uri="{BB962C8B-B14F-4D97-AF65-F5344CB8AC3E}">
        <p14:creationId xmlns:p14="http://schemas.microsoft.com/office/powerpoint/2010/main" val="1418958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602C1-E07A-9E51-6327-13F3F74CBFAD}"/>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5C679290-B27E-7707-E405-68D4C0653FE0}"/>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19</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4E424E9E-87A2-1A14-1B53-B455BBC3ABC2}"/>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C91F3665-E5E5-B6DC-89CD-103E3EAA2928}"/>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57B67867-4169-26A4-2794-35DCB8D95A5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EE13B496-99FB-5DD1-7612-17BE4526CB6C}"/>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059B6A50-3BAA-FA06-4885-604EC1044C6E}"/>
              </a:ext>
            </a:extLst>
          </p:cNvPr>
          <p:cNvSpPr txBox="1"/>
          <p:nvPr/>
        </p:nvSpPr>
        <p:spPr>
          <a:xfrm>
            <a:off x="650462" y="1570684"/>
            <a:ext cx="11064018" cy="3885423"/>
          </a:xfrm>
          <a:prstGeom prst="rect">
            <a:avLst/>
          </a:prstGeom>
          <a:noFill/>
        </p:spPr>
        <p:txBody>
          <a:bodyPr wrap="square">
            <a:spAutoFit/>
          </a:bodyPr>
          <a:lstStyle/>
          <a:p>
            <a:pPr marL="285750" indent="-285750" algn="just">
              <a:lnSpc>
                <a:spcPct val="115000"/>
              </a:lnSpc>
              <a:spcAft>
                <a:spcPts val="800"/>
              </a:spcAft>
              <a:buFont typeface="Wingdings" panose="05000000000000000000" pitchFamily="2" charset="2"/>
              <a:buChar char="§"/>
            </a:pP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qualora l’obiettivo europeo richieda, oltre al certificato di ultimazione dei lavori, anche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ulteriore documentazione</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spetta all’Amministrazione titolare</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individuare i contenuti necessari a dimostrare il conseguimento degli obiettivi.</a:t>
            </a:r>
            <a:endParaRPr lang="it-IT" sz="2000" b="1" dirty="0">
              <a:solidFill>
                <a:schemeClr val="tx2"/>
              </a:solidFill>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15000"/>
              </a:lnSpc>
              <a:spcAft>
                <a:spcPts val="800"/>
              </a:spcAft>
              <a:buFont typeface="Wingdings" panose="05000000000000000000" pitchFamily="2" charset="2"/>
              <a:buChar char="§"/>
            </a:pP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Sotto il profilo temporale, fermo restando il rispetto della scadenza al 30 giugno 2026 per la conclusione degli interventi, viene previsto che</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il certificato</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e ogni ulteriore documento utile a comprova del conseguimento del </a:t>
            </a:r>
            <a:r>
              <a:rPr lang="it-IT" sz="1800" i="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target</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o della milestone devono, di norma,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essere caricati entro cinque giorni</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dalla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conclusione dei lavori</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(servizi e forniture).</a:t>
            </a:r>
            <a:endParaRPr lang="it-IT" sz="2000" dirty="0">
              <a:solidFill>
                <a:schemeClr val="tx2"/>
              </a:solidFill>
              <a:latin typeface="Cambria" panose="02040503050406030204" pitchFamily="18" charset="0"/>
              <a:ea typeface="MS Mincho" panose="02020609040205080304" pitchFamily="49" charset="-128"/>
              <a:cs typeface="Times New Roman" panose="02020603050405020304" pitchFamily="18" charset="0"/>
            </a:endParaRPr>
          </a:p>
          <a:p>
            <a:pPr marL="285750" indent="-285750" algn="just">
              <a:lnSpc>
                <a:spcPct val="115000"/>
              </a:lnSpc>
              <a:spcAft>
                <a:spcPts val="800"/>
              </a:spcAft>
              <a:buFont typeface="Wingdings" panose="05000000000000000000" pitchFamily="2" charset="2"/>
              <a:buChar char="§"/>
            </a:pP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La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restante documentazione</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ritenuta necessaria dalle Amministrazioni titolari ai fini delle attività di controllo, ivi inclusa, a titolo esemplificativo, la documentazione in materia di DNSH,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deve essere caricata entro quindici giorni dalla conclusione dei lavori</a:t>
            </a:r>
            <a:r>
              <a:rPr lang="it-IT" sz="18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endParaRPr lang="it-IT" sz="20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marL="0" marR="0" lvl="0" indent="0" algn="just" defTabSz="914400" rtl="0" eaLnBrk="1" fontAlgn="auto" latinLnBrk="0" hangingPunct="1">
              <a:lnSpc>
                <a:spcPct val="115000"/>
              </a:lnSpc>
              <a:spcBef>
                <a:spcPts val="0"/>
              </a:spcBef>
              <a:spcAft>
                <a:spcPts val="800"/>
              </a:spcAft>
              <a:buClrTx/>
              <a:buSzTx/>
              <a:buFontTx/>
              <a:buNone/>
              <a:tabLst/>
              <a:defRPr/>
            </a:pPr>
            <a:endParaRPr kumimoji="0" lang="it-IT" sz="1800" b="0" i="0" u="none" strike="noStrike" kern="1200" cap="none" spc="0" normalizeH="0" baseline="0" noProof="0" dirty="0">
              <a:ln>
                <a:noFill/>
              </a:ln>
              <a:solidFill>
                <a:srgbClr val="1F497D"/>
              </a:solidFill>
              <a:effectLst/>
              <a:uLnTx/>
              <a:uFillTx/>
              <a:latin typeface="Calibri"/>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BE455495-D148-B9E5-7624-0C32CA592615}"/>
              </a:ext>
            </a:extLst>
          </p:cNvPr>
          <p:cNvSpPr txBox="1"/>
          <p:nvPr/>
        </p:nvSpPr>
        <p:spPr>
          <a:xfrm>
            <a:off x="650462" y="1169992"/>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LE INDICAZIONI OPERATIVE (paragrafo 5) </a:t>
            </a:r>
          </a:p>
        </p:txBody>
      </p:sp>
    </p:spTree>
    <p:extLst>
      <p:ext uri="{BB962C8B-B14F-4D97-AF65-F5344CB8AC3E}">
        <p14:creationId xmlns:p14="http://schemas.microsoft.com/office/powerpoint/2010/main" val="2249957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55DA5-44A6-CB15-2FE4-5431F185BE5D}"/>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CA20B095-FBDF-9CFC-909E-53884ED33006}"/>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6D1183B4-87A4-2759-BC3A-3050BEBE6EF1}"/>
              </a:ext>
            </a:extLst>
          </p:cNvPr>
          <p:cNvGrpSpPr/>
          <p:nvPr/>
        </p:nvGrpSpPr>
        <p:grpSpPr>
          <a:xfrm>
            <a:off x="527347" y="488281"/>
            <a:ext cx="11137306" cy="5252776"/>
            <a:chOff x="527347" y="680305"/>
            <a:chExt cx="11137306" cy="5102186"/>
          </a:xfrm>
        </p:grpSpPr>
        <p:sp>
          <p:nvSpPr>
            <p:cNvPr id="6" name="CasellaDiTesto 5">
              <a:extLst>
                <a:ext uri="{FF2B5EF4-FFF2-40B4-BE49-F238E27FC236}">
                  <a16:creationId xmlns:a16="http://schemas.microsoft.com/office/drawing/2014/main" id="{2601B30A-01F7-DFFA-ED39-6620BB5F610B}"/>
                </a:ext>
              </a:extLst>
            </p:cNvPr>
            <p:cNvSpPr txBox="1"/>
            <p:nvPr/>
          </p:nvSpPr>
          <p:spPr>
            <a:xfrm>
              <a:off x="527347" y="1549739"/>
              <a:ext cx="11137306" cy="4110604"/>
            </a:xfrm>
            <a:prstGeom prst="rect">
              <a:avLst/>
            </a:prstGeom>
            <a:noFill/>
          </p:spPr>
          <p:txBody>
            <a:bodyPr wrap="square">
              <a:spAutoFit/>
            </a:bodyPr>
            <a:lstStyle/>
            <a:p>
              <a:pPr marR="0" lvl="0" algn="just" defTabSz="914400" rtl="0" eaLnBrk="1" fontAlgn="auto" latinLnBrk="0" hangingPunct="1">
                <a:lnSpc>
                  <a:spcPct val="100000"/>
                </a:lnSpc>
                <a:spcBef>
                  <a:spcPts val="0"/>
                </a:spcBef>
                <a:spcAft>
                  <a:spcPts val="600"/>
                </a:spcAft>
                <a:buClr>
                  <a:srgbClr val="376092"/>
                </a:buClr>
                <a:buSzTx/>
                <a:tabLst/>
                <a:defRPr/>
              </a:pP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Il PNRR* </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prevede complessivamente </a:t>
              </a: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614 obiettivi </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(suddivisi in traguardi «qualitativi» - o Milestone - e target «quantitativi») e si articola in </a:t>
              </a: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17</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Componenti**, </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raggruppate</a:t>
              </a: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in</a:t>
              </a:r>
              <a:r>
                <a:rPr kumimoji="0" lang="it-IT" sz="2000" b="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7 Missioni:  </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1: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Digitalizzazione, innovazione, competitività, cultura e turismo;</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2: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Rivoluzione verde e transizione ecologica;</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3: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Infrastrutture per una mobilità sostenibile;</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4: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Istruzione e ricerca;</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5: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Coesione e inclusione;</a:t>
              </a:r>
            </a:p>
            <a:p>
              <a:pPr marL="742950" lvl="1" indent="-285750" algn="just">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6: </a:t>
              </a:r>
              <a:r>
                <a:rPr kumimoji="0" lang="it-IT" sz="200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Salute;</a:t>
              </a:r>
            </a:p>
            <a:p>
              <a:pPr marL="742950" lvl="1" indent="-285750">
                <a:spcAft>
                  <a:spcPts val="600"/>
                </a:spcAft>
                <a:buClr>
                  <a:srgbClr val="376092"/>
                </a:buClr>
                <a:buFont typeface="Wingdings" panose="05000000000000000000" pitchFamily="2" charset="2"/>
                <a:buChar char="Ø"/>
                <a:defRPr/>
              </a:pP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Missione 7: </a:t>
              </a:r>
              <a:r>
                <a:rPr kumimoji="0" lang="it-IT" sz="2000" i="1" u="none" strike="noStrike" kern="1200" cap="none" spc="0" normalizeH="0" baseline="0" noProof="0" dirty="0" err="1">
                  <a:ln>
                    <a:noFill/>
                  </a:ln>
                  <a:solidFill>
                    <a:srgbClr val="1F497D"/>
                  </a:solidFill>
                  <a:effectLst/>
                  <a:uLnTx/>
                  <a:uFillTx/>
                  <a:latin typeface="Calibri"/>
                  <a:ea typeface="+mn-ea"/>
                  <a:cs typeface="Segoe UI" panose="020B0502040204020203" pitchFamily="34" charset="0"/>
                </a:rPr>
                <a:t>RePowerEU</a:t>
              </a:r>
              <a:r>
                <a:rPr kumimoji="0" lang="it-IT" sz="200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(riduzione della dipendenza dell'Europa dai combustibili fossili e transizione energetica verso fonti rinnovabili).</a:t>
              </a:r>
            </a:p>
            <a:p>
              <a:pPr lvl="0" algn="just">
                <a:buClr>
                  <a:srgbClr val="376092"/>
                </a:buClr>
                <a:defRPr/>
              </a:pPr>
              <a:r>
                <a:rPr lang="it-IT" sz="1200" dirty="0">
                  <a:solidFill>
                    <a:schemeClr val="tx2"/>
                  </a:solidFill>
                  <a:latin typeface="Calibri"/>
                  <a:cs typeface="Segoe UI" panose="020B0502040204020203" pitchFamily="34" charset="0"/>
                </a:rPr>
                <a:t>*La dotazione finanziaria complessiva è pari a 194,4 miliardi, di cui 71,8 miliardi di sovvenzioni e 122,6 miliardi di prestiti.</a:t>
              </a:r>
            </a:p>
            <a:p>
              <a:pPr lvl="0" algn="just">
                <a:buClr>
                  <a:srgbClr val="376092"/>
                </a:buClr>
                <a:defRPr/>
              </a:pPr>
              <a:r>
                <a:rPr lang="it-IT" sz="1200" dirty="0">
                  <a:solidFill>
                    <a:schemeClr val="tx2"/>
                  </a:solidFill>
                  <a:latin typeface="Calibri"/>
                  <a:cs typeface="Segoe UI" panose="020B0502040204020203" pitchFamily="34" charset="0"/>
                </a:rPr>
                <a:t>**ossia, sotto-aree tematiche delle missioni, focalizzate su sfide specifiche e </a:t>
              </a:r>
              <a:r>
                <a:rPr lang="it-IT" sz="1200" dirty="0">
                  <a:solidFill>
                    <a:schemeClr val="tx2"/>
                  </a:solidFill>
                  <a:cs typeface="Segoe UI" panose="020B0502040204020203" pitchFamily="34" charset="0"/>
                </a:rPr>
                <a:t>contenenti, all’interno</a:t>
              </a:r>
              <a:r>
                <a:rPr lang="it-IT" sz="1200" b="1" dirty="0">
                  <a:solidFill>
                    <a:schemeClr val="tx2"/>
                  </a:solidFill>
                  <a:cs typeface="Segoe UI" panose="020B0502040204020203" pitchFamily="34" charset="0"/>
                </a:rPr>
                <a:t>, Investimenti e Risorse </a:t>
              </a:r>
              <a:r>
                <a:rPr lang="it-IT" sz="1200" dirty="0">
                  <a:solidFill>
                    <a:schemeClr val="tx2"/>
                  </a:solidFill>
                  <a:cs typeface="Segoe UI" panose="020B0502040204020203" pitchFamily="34" charset="0"/>
                </a:rPr>
                <a:t>(all’incirca 224 misure).</a:t>
              </a:r>
              <a:endParaRPr kumimoji="0" lang="it-IT" sz="1600" i="0" u="none" strike="noStrike" kern="1200" cap="none" spc="0" normalizeH="0" baseline="0" noProof="0" dirty="0">
                <a:ln>
                  <a:noFill/>
                </a:ln>
                <a:solidFill>
                  <a:srgbClr val="FF0000"/>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45B38AE4-59FD-F39C-B016-B790D5A6F9A3}"/>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AB4335BA-46F7-8E64-784A-6D232E92AB81}"/>
                </a:ext>
              </a:extLst>
            </p:cNvPr>
            <p:cNvSpPr/>
            <p:nvPr/>
          </p:nvSpPr>
          <p:spPr>
            <a:xfrm>
              <a:off x="706074" y="680305"/>
              <a:ext cx="2496312" cy="786384"/>
            </a:xfrm>
            <a:prstGeom prst="roundRect">
              <a:avLst/>
            </a:prstGeom>
            <a:solidFill>
              <a:srgbClr val="C6D9F1"/>
            </a:solidFill>
          </p:spPr>
          <p:txBody>
            <a:bodyPr wrap="square" lIns="0" tIns="0" rIns="0" bIns="0" rtlCol="0" anchor="ctr"/>
            <a:lstStyle/>
            <a:p>
              <a:pPr lvl="0" algn="ctr">
                <a:defRPr/>
              </a:pPr>
              <a:r>
                <a:rPr lang="it-IT" b="1" dirty="0">
                  <a:solidFill>
                    <a:srgbClr val="1F497D"/>
                  </a:solidFill>
                  <a:ea typeface="Calibri" panose="020F0502020204030204" pitchFamily="34" charset="0"/>
                  <a:cs typeface="Segoe UI" panose="020B0502040204020203" pitchFamily="34" charset="0"/>
                </a:rPr>
                <a:t>GLI OBIETTIVI</a:t>
              </a:r>
            </a:p>
            <a:p>
              <a:pPr lvl="0" algn="ctr">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Tree>
    <p:extLst>
      <p:ext uri="{BB962C8B-B14F-4D97-AF65-F5344CB8AC3E}">
        <p14:creationId xmlns:p14="http://schemas.microsoft.com/office/powerpoint/2010/main" val="1537499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078C7-5B6B-23F0-E50D-1D858C5CF4AF}"/>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7C1275AC-2BCA-045A-A294-14FBCB889010}"/>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20</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DAB615AA-7592-6F51-D3A6-E1C843D39EF4}"/>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94C34E0C-B967-F77C-72A2-A649EC54B4E4}"/>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8ABDE0B7-D76F-17BE-3652-BEA58B9DF998}"/>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52DE5515-7459-E63A-E9CE-DB62A3B3844F}"/>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3FDD2138-5D73-48ED-DA81-4CB25E21CC0B}"/>
              </a:ext>
            </a:extLst>
          </p:cNvPr>
          <p:cNvSpPr txBox="1"/>
          <p:nvPr/>
        </p:nvSpPr>
        <p:spPr>
          <a:xfrm>
            <a:off x="650462" y="1484037"/>
            <a:ext cx="11064018" cy="4203971"/>
          </a:xfrm>
          <a:prstGeom prst="rect">
            <a:avLst/>
          </a:prstGeom>
          <a:noFill/>
        </p:spPr>
        <p:txBody>
          <a:bodyPr wrap="square">
            <a:spAutoFit/>
          </a:bodyPr>
          <a:lstStyle/>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La </a:t>
            </a:r>
            <a:r>
              <a:rPr kumimoji="0" lang="it-IT"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STRUTTURA di MISSIONE PNRR, </a:t>
            </a: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istituita presso la Presidenza del Consiglio dei ministri (art. 2, decreto 13/2023 convertito, con modificazioni, dalla l. 41/2023) provvede, in particolare, allo svolgimento delle seguenti attività: </a:t>
            </a:r>
          </a:p>
          <a:p>
            <a:pPr lvl="1" algn="just">
              <a:lnSpc>
                <a:spcPct val="115000"/>
              </a:lnSpc>
              <a:spcAft>
                <a:spcPts val="800"/>
              </a:spcAft>
            </a:pPr>
            <a:r>
              <a:rPr kumimoji="0" lang="it-IT" b="0"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c) in collaborazione con l'Ispettorato generale per il PNRR di cui al citato articolo 6 del decreto-legge n. 77 del 2021, </a:t>
            </a:r>
            <a:r>
              <a:rPr kumimoji="0" lang="it-IT" b="1"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verifica la coerenza della fase di attuazione del PNR</a:t>
            </a:r>
            <a:r>
              <a:rPr kumimoji="0" lang="it-IT" b="0"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R, rispetto agli obiettivi programmati, e </a:t>
            </a:r>
            <a:r>
              <a:rPr kumimoji="0" lang="it-IT" b="1"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provvede alla definizione delle eventuali misure correttive ritenute necessarie</a:t>
            </a:r>
            <a:r>
              <a:rPr kumimoji="0" lang="it-IT" b="0"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a:t>
            </a:r>
          </a:p>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Alla Struttura sono attribuiti - con Dpcm 26.4.2023, modificato con Dpcm 13.6. 2024 - i seguenti compiti e funzioni:</a:t>
            </a:r>
          </a:p>
          <a:p>
            <a:pPr lvl="1" algn="just">
              <a:lnSpc>
                <a:spcPct val="115000"/>
              </a:lnSpc>
              <a:spcAft>
                <a:spcPts val="800"/>
              </a:spcAft>
            </a:pPr>
            <a:r>
              <a:rPr lang="it-IT" b="1"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r) emana</a:t>
            </a:r>
            <a:r>
              <a:rPr lang="it-IT"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d’intesa con la Ragioneria Generale dello Stato - Ispettorato generale per il PNRR e con il Dipartimento per gli affari interni e territoriali del Ministero dell’interno, </a:t>
            </a:r>
            <a:r>
              <a:rPr lang="it-IT" b="1"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apposite linee guida per la predisposizione </a:t>
            </a:r>
            <a:r>
              <a:rPr lang="it-IT"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del piano di azione per </a:t>
            </a:r>
            <a:r>
              <a:rPr lang="it-IT" b="1"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l’efficace attuazione dei programmi e degli interventi previsti dal PNRR </a:t>
            </a:r>
            <a:r>
              <a:rPr lang="it-IT"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in ambito provinciale, di cui all’articolo 9, comma 1, del decreto-legge n. 19 del 2024, </a:t>
            </a:r>
            <a:r>
              <a:rPr lang="it-IT" b="1"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per il monitoraggio della sua attuazione e l’eventuale adeguamento</a:t>
            </a:r>
            <a:r>
              <a:rPr lang="it-IT" i="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a:t>
            </a:r>
          </a:p>
        </p:txBody>
      </p:sp>
      <p:sp>
        <p:nvSpPr>
          <p:cNvPr id="9" name="CasellaDiTesto 8">
            <a:extLst>
              <a:ext uri="{FF2B5EF4-FFF2-40B4-BE49-F238E27FC236}">
                <a16:creationId xmlns:a16="http://schemas.microsoft.com/office/drawing/2014/main" id="{6FC5FD16-6CC9-1403-151B-3F9F8E793D26}"/>
              </a:ext>
            </a:extLst>
          </p:cNvPr>
          <p:cNvSpPr txBox="1"/>
          <p:nvPr/>
        </p:nvSpPr>
        <p:spPr>
          <a:xfrm>
            <a:off x="650462" y="1092796"/>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IL VALORE DELLE LINEE GUIDA </a:t>
            </a:r>
          </a:p>
        </p:txBody>
      </p:sp>
    </p:spTree>
    <p:extLst>
      <p:ext uri="{BB962C8B-B14F-4D97-AF65-F5344CB8AC3E}">
        <p14:creationId xmlns:p14="http://schemas.microsoft.com/office/powerpoint/2010/main" val="35216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5C7CC-83C2-662B-86B0-85AB4197AA13}"/>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BD6B01E-77D4-DE79-BAFC-4E3126F3D8C5}"/>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21</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BD6D7152-6EF3-D50D-DDC4-9EEB236233B4}"/>
              </a:ext>
            </a:extLst>
          </p:cNvPr>
          <p:cNvGrpSpPr/>
          <p:nvPr/>
        </p:nvGrpSpPr>
        <p:grpSpPr>
          <a:xfrm>
            <a:off x="527347" y="488281"/>
            <a:ext cx="11137306" cy="5102186"/>
            <a:chOff x="527347" y="680305"/>
            <a:chExt cx="11137306" cy="5102186"/>
          </a:xfrm>
        </p:grpSpPr>
        <p:sp>
          <p:nvSpPr>
            <p:cNvPr id="6" name="CasellaDiTesto 5">
              <a:extLst>
                <a:ext uri="{FF2B5EF4-FFF2-40B4-BE49-F238E27FC236}">
                  <a16:creationId xmlns:a16="http://schemas.microsoft.com/office/drawing/2014/main" id="{EAB94A35-0CBD-E352-27FD-0B66D6E3741D}"/>
                </a:ext>
              </a:extLst>
            </p:cNvPr>
            <p:cNvSpPr txBox="1"/>
            <p:nvPr/>
          </p:nvSpPr>
          <p:spPr>
            <a:xfrm>
              <a:off x="527347" y="1827562"/>
              <a:ext cx="11137306" cy="3954929"/>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600"/>
                </a:spcAft>
                <a:buClr>
                  <a:srgbClr val="376092"/>
                </a:buClr>
                <a:buSzTx/>
                <a:buFont typeface="Wingdings" panose="05000000000000000000" pitchFamily="2" charset="2"/>
                <a:buChar char="§"/>
                <a:tabLst/>
                <a:defRPr/>
              </a:pPr>
              <a:r>
                <a:rPr lang="it-IT" dirty="0">
                  <a:solidFill>
                    <a:srgbClr val="1F497D"/>
                  </a:solidFill>
                  <a:latin typeface="Calibri"/>
                  <a:cs typeface="Segoe UI" panose="020B0502040204020203" pitchFamily="34" charset="0"/>
                </a:rPr>
                <a:t>I</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 relazione agli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investimenti finanziati con le risorse del PNRR aventi obiettivi finali da conseguire entro il 30 giugno 2026</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qualora le convenzioni, i contratti di appalto o gli atti di obbligo degli interventi previsti dai medesimi investimenti </a:t>
              </a:r>
            </a:p>
            <a:p>
              <a:pPr marL="742950" lvl="1" indent="-285750" algn="just">
                <a:spcAft>
                  <a:spcPts val="600"/>
                </a:spcAft>
                <a:buClr>
                  <a:srgbClr val="376092"/>
                </a:buClr>
                <a:buFontTx/>
                <a:buChar char="-"/>
                <a:defRPr/>
              </a:pP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siano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in corso di esecuzione </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e </a:t>
              </a:r>
            </a:p>
            <a:p>
              <a:pPr marL="742950" lvl="1" indent="-285750" algn="just">
                <a:spcAft>
                  <a:spcPts val="600"/>
                </a:spcAft>
                <a:buClr>
                  <a:srgbClr val="376092"/>
                </a:buClr>
                <a:buFontTx/>
                <a:buChar char="-"/>
                <a:defRPr/>
              </a:pP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rechino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una data di ultimazione anteriore a quella indicata dal PNRR</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p>
            <a:p>
              <a:pPr marR="0" lvl="0" algn="just" defTabSz="914400" rtl="0" eaLnBrk="1" fontAlgn="auto" latinLnBrk="0" hangingPunct="1">
                <a:lnSpc>
                  <a:spcPct val="100000"/>
                </a:lnSpc>
                <a:spcBef>
                  <a:spcPts val="0"/>
                </a:spcBef>
                <a:spcAft>
                  <a:spcPts val="600"/>
                </a:spcAft>
                <a:buClr>
                  <a:srgbClr val="376092"/>
                </a:buClr>
                <a:buSzTx/>
                <a:tabLst/>
                <a:defRPr/>
              </a:pPr>
              <a:endPar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a:p>
              <a:pPr lvl="0" algn="ctr">
                <a:spcAft>
                  <a:spcPts val="600"/>
                </a:spcAft>
                <a:buClr>
                  <a:srgbClr val="376092"/>
                </a:buClr>
                <a:defRPr/>
              </a:pPr>
              <a:r>
                <a:rPr lang="it-IT" dirty="0">
                  <a:solidFill>
                    <a:srgbClr val="1F497D"/>
                  </a:solidFill>
                  <a:cs typeface="Segoe UI" panose="020B0502040204020203" pitchFamily="34" charset="0"/>
                </a:rPr>
                <a:t>Il </a:t>
              </a:r>
              <a:r>
                <a:rPr lang="it-IT" b="1" dirty="0">
                  <a:solidFill>
                    <a:srgbClr val="1F497D"/>
                  </a:solidFill>
                  <a:cs typeface="Segoe UI" panose="020B0502040204020203" pitchFamily="34" charset="0"/>
                </a:rPr>
                <a:t>termine di conclusione dei lavori </a:t>
              </a:r>
              <a:r>
                <a:rPr lang="it-IT" dirty="0">
                  <a:solidFill>
                    <a:srgbClr val="1F497D"/>
                  </a:solidFill>
                  <a:latin typeface="Calibri"/>
                  <a:cs typeface="Segoe UI" panose="020B0502040204020203" pitchFamily="34" charset="0"/>
                </a:rPr>
                <a:t>è</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fissato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al 30 giugno 2026</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p>
            <a:p>
              <a:pPr marL="285750" marR="0" lvl="0" indent="-285750" algn="just" defTabSz="914400" rtl="0" eaLnBrk="1" fontAlgn="auto" latinLnBrk="0" hangingPunct="1">
                <a:lnSpc>
                  <a:spcPct val="100000"/>
                </a:lnSpc>
                <a:spcBef>
                  <a:spcPts val="0"/>
                </a:spcBef>
                <a:spcAft>
                  <a:spcPts val="600"/>
                </a:spcAft>
                <a:buClr>
                  <a:srgbClr val="376092"/>
                </a:buClr>
                <a:buSzTx/>
                <a:buFont typeface="Wingdings" panose="05000000000000000000" pitchFamily="2" charset="2"/>
                <a:buChar char="§"/>
                <a:tabLst/>
                <a:defRPr/>
              </a:pPr>
              <a:r>
                <a:rPr lang="it-IT" dirty="0">
                  <a:solidFill>
                    <a:srgbClr val="1F497D"/>
                  </a:solidFill>
                  <a:latin typeface="Calibri"/>
                  <a:cs typeface="Segoe UI" panose="020B0502040204020203" pitchFamily="34" charset="0"/>
                </a:rPr>
                <a:t>Ci</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ò, anche ai fini dell’applicazione delle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penali</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dovute per il ritardato adempimento. </a:t>
              </a:r>
            </a:p>
            <a:p>
              <a:pPr marR="0" lvl="0" algn="just" defTabSz="914400" rtl="0" eaLnBrk="1" fontAlgn="auto" latinLnBrk="0" hangingPunct="1">
                <a:lnSpc>
                  <a:spcPct val="100000"/>
                </a:lnSpc>
                <a:spcBef>
                  <a:spcPts val="0"/>
                </a:spcBef>
                <a:spcAft>
                  <a:spcPts val="600"/>
                </a:spcAft>
                <a:buClr>
                  <a:srgbClr val="376092"/>
                </a:buClr>
                <a:buSzTx/>
                <a:tabLst/>
                <a:defRPr/>
              </a:pP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Nb. In caso di ultimazione degli interventi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successivamente alla scadenza del termine indicato nelle convenzioni </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o nei contratti di appalto ovvero negli atti di obbligo ma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anteriormente alla data del 30 giugno 2026</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non sono riconosciuti premi di accelerazione. </a:t>
              </a:r>
            </a:p>
            <a:p>
              <a:pPr marR="0" lvl="0" algn="ctr" defTabSz="914400" rtl="0" eaLnBrk="1" fontAlgn="auto" latinLnBrk="0" hangingPunct="1">
                <a:lnSpc>
                  <a:spcPct val="100000"/>
                </a:lnSpc>
                <a:spcBef>
                  <a:spcPts val="0"/>
                </a:spcBef>
                <a:spcAft>
                  <a:spcPts val="600"/>
                </a:spcAft>
                <a:buClr>
                  <a:srgbClr val="376092"/>
                </a:buClr>
                <a:buSzTx/>
                <a:tabLst/>
                <a:defRPr/>
              </a:pPr>
              <a:r>
                <a:rPr lang="it-IT" i="1" dirty="0">
                  <a:solidFill>
                    <a:srgbClr val="1F497D"/>
                  </a:solidFill>
                  <a:latin typeface="Calibri"/>
                  <a:cs typeface="Segoe UI" panose="020B0502040204020203" pitchFamily="34" charset="0"/>
                </a:rPr>
                <a:t>art. 1, comma 1bis</a:t>
              </a:r>
            </a:p>
          </p:txBody>
        </p:sp>
        <p:sp>
          <p:nvSpPr>
            <p:cNvPr id="3" name="Rettangolo 2">
              <a:extLst>
                <a:ext uri="{FF2B5EF4-FFF2-40B4-BE49-F238E27FC236}">
                  <a16:creationId xmlns:a16="http://schemas.microsoft.com/office/drawing/2014/main" id="{31A53DEE-871E-5511-79EB-26EA26B2306C}"/>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778BABF8-A362-5AD8-FFE3-0BE79F8B3588}"/>
                </a:ext>
              </a:extLst>
            </p:cNvPr>
            <p:cNvSpPr/>
            <p:nvPr/>
          </p:nvSpPr>
          <p:spPr>
            <a:xfrm>
              <a:off x="706074" y="680305"/>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DL PNRR 19/2026</a:t>
              </a:r>
            </a:p>
            <a:p>
              <a:pPr marL="0" marR="0" lvl="0" indent="0" algn="ctr" defTabSz="914400" rtl="0" eaLnBrk="1" fontAlgn="auto" latinLnBrk="0" hangingPunct="1">
                <a:lnSpc>
                  <a:spcPct val="100000"/>
                </a:lnSpc>
                <a:spcBef>
                  <a:spcPts val="0"/>
                </a:spcBef>
                <a:spcAft>
                  <a:spcPts val="0"/>
                </a:spcAft>
                <a:buClrTx/>
                <a:buSzTx/>
                <a:buFontTx/>
                <a:buNone/>
                <a:tabLst/>
                <a:defRPr/>
              </a:pPr>
              <a:r>
                <a:rPr lang="it-IT" b="1" dirty="0">
                  <a:solidFill>
                    <a:srgbClr val="1F497D"/>
                  </a:solidFill>
                  <a:latin typeface="Calibri"/>
                  <a:cs typeface="Segoe UI" panose="020B0502040204020203" pitchFamily="34" charset="0"/>
                </a:rPr>
                <a:t>convertito in L. 50/2026</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4" name="Freccia in giù 3">
            <a:extLst>
              <a:ext uri="{FF2B5EF4-FFF2-40B4-BE49-F238E27FC236}">
                <a16:creationId xmlns:a16="http://schemas.microsoft.com/office/drawing/2014/main" id="{FAD8EF6F-6A13-6E44-961A-0381B9A6B84D}"/>
              </a:ext>
            </a:extLst>
          </p:cNvPr>
          <p:cNvSpPr/>
          <p:nvPr/>
        </p:nvSpPr>
        <p:spPr>
          <a:xfrm>
            <a:off x="5248835" y="3218329"/>
            <a:ext cx="1694330" cy="421341"/>
          </a:xfrm>
          <a:prstGeom prst="downArrow">
            <a:avLst/>
          </a:prstGeom>
          <a:solidFill>
            <a:srgbClr val="11498A">
              <a:alpha val="25000"/>
            </a:srgbClr>
          </a:solidFill>
        </p:spPr>
        <p:txBody>
          <a:bodyPr wrap="square" lIns="0" tIns="0" rIns="0" bIns="0" rtlCol="0" anchor="ctr"/>
          <a:lstStyle/>
          <a:p>
            <a:pPr algn="ctr"/>
            <a:endParaRPr lang="it-IT"/>
          </a:p>
        </p:txBody>
      </p:sp>
      <p:sp>
        <p:nvSpPr>
          <p:cNvPr id="5" name="CasellaDiTesto 4">
            <a:extLst>
              <a:ext uri="{FF2B5EF4-FFF2-40B4-BE49-F238E27FC236}">
                <a16:creationId xmlns:a16="http://schemas.microsoft.com/office/drawing/2014/main" id="{C120F307-6F84-7E1A-7BC2-64CE2F8BD80B}"/>
              </a:ext>
            </a:extLst>
          </p:cNvPr>
          <p:cNvSpPr txBox="1"/>
          <p:nvPr/>
        </p:nvSpPr>
        <p:spPr>
          <a:xfrm>
            <a:off x="527347" y="1274665"/>
            <a:ext cx="11316033"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TERMINE DI CONCLUSIONE DEI LAVORI PNRR</a:t>
            </a:r>
          </a:p>
        </p:txBody>
      </p:sp>
    </p:spTree>
    <p:extLst>
      <p:ext uri="{BB962C8B-B14F-4D97-AF65-F5344CB8AC3E}">
        <p14:creationId xmlns:p14="http://schemas.microsoft.com/office/powerpoint/2010/main" val="3926518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6F43C-66F9-96A9-DC23-F4F29FA18E92}"/>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EFFBBAD-0143-D82F-F183-4E6CC7998AC2}"/>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22</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BA8FE20C-C36B-75A8-1374-A53549651089}"/>
              </a:ext>
            </a:extLst>
          </p:cNvPr>
          <p:cNvGrpSpPr/>
          <p:nvPr/>
        </p:nvGrpSpPr>
        <p:grpSpPr>
          <a:xfrm>
            <a:off x="527347" y="488281"/>
            <a:ext cx="11137306" cy="5625959"/>
            <a:chOff x="527347" y="680305"/>
            <a:chExt cx="11137306" cy="5625959"/>
          </a:xfrm>
        </p:grpSpPr>
        <p:sp>
          <p:nvSpPr>
            <p:cNvPr id="6" name="CasellaDiTesto 5">
              <a:extLst>
                <a:ext uri="{FF2B5EF4-FFF2-40B4-BE49-F238E27FC236}">
                  <a16:creationId xmlns:a16="http://schemas.microsoft.com/office/drawing/2014/main" id="{DD3CF591-AC2A-2A55-7A05-CE32608C169B}"/>
                </a:ext>
              </a:extLst>
            </p:cNvPr>
            <p:cNvSpPr txBox="1"/>
            <p:nvPr/>
          </p:nvSpPr>
          <p:spPr>
            <a:xfrm>
              <a:off x="527347" y="1535727"/>
              <a:ext cx="11137306" cy="4770537"/>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r>
                <a:rPr lang="it-IT" dirty="0">
                  <a:solidFill>
                    <a:srgbClr val="1F497D"/>
                  </a:solidFill>
                  <a:latin typeface="Calibri"/>
                  <a:cs typeface="Segoe UI" panose="020B0502040204020203" pitchFamily="34" charset="0"/>
                </a:rPr>
                <a:t>Lo</a:t>
              </a:r>
              <a:r>
                <a:rPr kumimoji="0" lang="it-IT" sz="18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slittamento del termine di conclusione dei lavori al 30 giugno 2026 </a:t>
              </a:r>
              <a:r>
                <a:rPr kumimoji="0" lang="it-IT" sz="18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si </a:t>
              </a: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applica</a:t>
              </a:r>
              <a:r>
                <a:rPr kumimoji="0" lang="it-IT" sz="18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anche alle convezioni, ai contratti di appalto e agli atti di obbligo relativi agli investimenti PNRR con obiettivi finali da conseguire entro il 30 giugno 2026, </a:t>
              </a:r>
              <a:r>
                <a:rPr kumimoji="0" lang="it-IT" sz="180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per i quali </a:t>
              </a:r>
            </a:p>
            <a:p>
              <a:pPr marL="742950" lvl="1" indent="-285750" algn="just">
                <a:spcAft>
                  <a:spcPts val="1200"/>
                </a:spcAft>
                <a:buClr>
                  <a:srgbClr val="376092"/>
                </a:buClr>
                <a:buFontTx/>
                <a:buChar char="-"/>
                <a:defRPr/>
              </a:pP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sia previsto un termine di conclusione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già scaduto alla data di entrata in vigore della predetta legge di conversione </a:t>
              </a:r>
              <a:r>
                <a:rPr kumimoji="0" lang="it-IT"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e </a:t>
              </a:r>
            </a:p>
            <a:p>
              <a:pPr marL="742950" lvl="1" indent="-285750" algn="just">
                <a:spcAft>
                  <a:spcPts val="1200"/>
                </a:spcAft>
                <a:buClr>
                  <a:srgbClr val="376092"/>
                </a:buClr>
                <a:buFontTx/>
                <a:buChar char="-"/>
                <a:defRPr/>
              </a:pPr>
              <a:r>
                <a:rPr lang="it-IT" b="1" dirty="0">
                  <a:solidFill>
                    <a:srgbClr val="1F497D"/>
                  </a:solidFill>
                  <a:latin typeface="Calibri"/>
                  <a:cs typeface="Segoe UI" panose="020B0502040204020203" pitchFamily="34" charset="0"/>
                </a:rPr>
                <a:t>che non siano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ultimati a tale data</a:t>
              </a:r>
              <a:r>
                <a:rPr kumimoji="0" lang="it-IT"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p>
            <a:p>
              <a:pPr marL="742950" lvl="1" indent="-285750" algn="just">
                <a:spcAft>
                  <a:spcPts val="1200"/>
                </a:spcAft>
                <a:buClr>
                  <a:srgbClr val="376092"/>
                </a:buClr>
                <a:buFontTx/>
                <a:buChar char="-"/>
                <a:defRPr/>
              </a:pPr>
              <a:endParaRPr kumimoji="0" lang="it-IT"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a:p>
              <a:pPr marR="0" lvl="0" algn="just" defTabSz="914400" rtl="0" eaLnBrk="1" fontAlgn="auto" latinLnBrk="0" hangingPunct="1">
                <a:lnSpc>
                  <a:spcPct val="100000"/>
                </a:lnSpc>
                <a:spcBef>
                  <a:spcPts val="0"/>
                </a:spcBef>
                <a:spcAft>
                  <a:spcPts val="1200"/>
                </a:spcAft>
                <a:buClr>
                  <a:srgbClr val="376092"/>
                </a:buClr>
                <a:buSzTx/>
                <a:tabLst/>
                <a:defRPr/>
              </a:pPr>
              <a:r>
                <a:rPr lang="it-IT" b="1" dirty="0">
                  <a:solidFill>
                    <a:srgbClr val="1F497D"/>
                  </a:solidFill>
                  <a:latin typeface="Calibri"/>
                  <a:cs typeface="Segoe UI" panose="020B0502040204020203" pitchFamily="34" charset="0"/>
                </a:rPr>
                <a:t>NB. </a:t>
              </a:r>
              <a:r>
                <a:rPr lang="it-IT" dirty="0">
                  <a:solidFill>
                    <a:srgbClr val="1F497D"/>
                  </a:solidFill>
                  <a:latin typeface="Calibri"/>
                  <a:cs typeface="Segoe UI" panose="020B0502040204020203" pitchFamily="34" charset="0"/>
                </a:rPr>
                <a:t>a seguito dell’entrata in vigore della predetta legge, avvenuta lo scorso 21 aprile, </a:t>
              </a:r>
              <a:r>
                <a:rPr lang="it-IT" b="1" dirty="0">
                  <a:solidFill>
                    <a:srgbClr val="1F497D"/>
                  </a:solidFill>
                  <a:latin typeface="Calibri"/>
                  <a:cs typeface="Segoe UI" panose="020B0502040204020203" pitchFamily="34" charset="0"/>
                </a:rPr>
                <a:t>lo slittamento al 30 giugno del termine per l’ultimazione dei predetti interventi PNRR </a:t>
              </a:r>
              <a:r>
                <a:rPr lang="it-IT" dirty="0">
                  <a:solidFill>
                    <a:srgbClr val="1F497D"/>
                  </a:solidFill>
                  <a:latin typeface="Calibri"/>
                  <a:cs typeface="Segoe UI" panose="020B0502040204020203" pitchFamily="34" charset="0"/>
                </a:rPr>
                <a:t>è </a:t>
              </a:r>
              <a:r>
                <a:rPr lang="it-IT" b="1" dirty="0">
                  <a:solidFill>
                    <a:srgbClr val="1F497D"/>
                  </a:solidFill>
                  <a:latin typeface="Calibri"/>
                  <a:cs typeface="Segoe UI" panose="020B0502040204020203" pitchFamily="34" charset="0"/>
                </a:rPr>
                <a:t>di diritto inserito</a:t>
              </a:r>
              <a:r>
                <a:rPr lang="it-IT" dirty="0">
                  <a:solidFill>
                    <a:srgbClr val="1F497D"/>
                  </a:solidFill>
                  <a:latin typeface="Calibri"/>
                  <a:cs typeface="Segoe UI" panose="020B0502040204020203" pitchFamily="34" charset="0"/>
                </a:rPr>
                <a:t> </a:t>
              </a:r>
              <a:r>
                <a:rPr lang="it-IT" b="1" dirty="0">
                  <a:solidFill>
                    <a:srgbClr val="1F497D"/>
                  </a:solidFill>
                  <a:latin typeface="Calibri"/>
                  <a:cs typeface="Segoe UI" panose="020B0502040204020203" pitchFamily="34" charset="0"/>
                </a:rPr>
                <a:t>nel contratto o negli atti convenzionali</a:t>
              </a:r>
              <a:r>
                <a:rPr lang="it-IT" dirty="0">
                  <a:solidFill>
                    <a:srgbClr val="1F497D"/>
                  </a:solidFill>
                  <a:latin typeface="Calibri"/>
                  <a:cs typeface="Segoe UI" panose="020B0502040204020203" pitchFamily="34" charset="0"/>
                </a:rPr>
                <a:t>, anche in sostituzione delle clausole difformi apposte dalle parti, ai sensi dell’articolo 1339 del codice civile.</a:t>
              </a:r>
            </a:p>
            <a:p>
              <a:pPr marR="0" lvl="0" algn="ctr" defTabSz="914400" rtl="0" eaLnBrk="1" fontAlgn="auto" latinLnBrk="0" hangingPunct="1">
                <a:lnSpc>
                  <a:spcPct val="100000"/>
                </a:lnSpc>
                <a:spcBef>
                  <a:spcPts val="0"/>
                </a:spcBef>
                <a:spcAft>
                  <a:spcPts val="1200"/>
                </a:spcAft>
                <a:buClr>
                  <a:srgbClr val="376092"/>
                </a:buClr>
                <a:buSzTx/>
                <a:tabLst/>
                <a:defRPr/>
              </a:pPr>
              <a:r>
                <a:rPr lang="it-IT" i="1" dirty="0">
                  <a:solidFill>
                    <a:srgbClr val="1F497D"/>
                  </a:solidFill>
                  <a:latin typeface="Calibri"/>
                  <a:cs typeface="Segoe UI" panose="020B0502040204020203" pitchFamily="34" charset="0"/>
                </a:rPr>
                <a:t>(art. 1, comma 1bis)</a:t>
              </a:r>
            </a:p>
            <a:p>
              <a:pPr marR="0" lvl="0" algn="just" defTabSz="914400" rtl="0" eaLnBrk="1" fontAlgn="auto" latinLnBrk="0" hangingPunct="1">
                <a:lnSpc>
                  <a:spcPct val="100000"/>
                </a:lnSpc>
                <a:spcBef>
                  <a:spcPts val="0"/>
                </a:spcBef>
                <a:spcAft>
                  <a:spcPts val="1200"/>
                </a:spcAft>
                <a:buClr>
                  <a:srgbClr val="376092"/>
                </a:buClr>
                <a:buSzTx/>
                <a:tabLst/>
                <a:defRPr/>
              </a:pPr>
              <a:endParaRPr lang="it-IT" dirty="0">
                <a:solidFill>
                  <a:srgbClr val="1F497D"/>
                </a:solidFill>
                <a:latin typeface="Calibri"/>
                <a:cs typeface="Segoe UI" panose="020B0502040204020203" pitchFamily="34" charset="0"/>
              </a:endParaRPr>
            </a:p>
            <a:p>
              <a:pPr marR="0" lvl="0" algn="just" defTabSz="914400" rtl="0" eaLnBrk="1" fontAlgn="auto" latinLnBrk="0" hangingPunct="1">
                <a:lnSpc>
                  <a:spcPct val="100000"/>
                </a:lnSpc>
                <a:spcBef>
                  <a:spcPts val="0"/>
                </a:spcBef>
                <a:spcAft>
                  <a:spcPts val="1200"/>
                </a:spcAft>
                <a:buClr>
                  <a:srgbClr val="376092"/>
                </a:buClr>
                <a:buSzTx/>
                <a:tabLst/>
                <a:defRPr/>
              </a:pPr>
              <a:endParaRPr kumimoji="0" lang="it-IT" sz="18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7301AA15-7B44-2B0C-C550-C2A8B654DACD}"/>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625A7187-A810-4EBE-886D-29E92BB032F1}"/>
                </a:ext>
              </a:extLst>
            </p:cNvPr>
            <p:cNvSpPr/>
            <p:nvPr/>
          </p:nvSpPr>
          <p:spPr>
            <a:xfrm>
              <a:off x="706074" y="680305"/>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DL PNRR 19/2026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convertito in L. 50/2026</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4" name="Parentesi graffa chiusa 3">
            <a:extLst>
              <a:ext uri="{FF2B5EF4-FFF2-40B4-BE49-F238E27FC236}">
                <a16:creationId xmlns:a16="http://schemas.microsoft.com/office/drawing/2014/main" id="{FDB47FAE-19B2-045D-6F37-C5865C626AD7}"/>
              </a:ext>
            </a:extLst>
          </p:cNvPr>
          <p:cNvSpPr/>
          <p:nvPr/>
        </p:nvSpPr>
        <p:spPr>
          <a:xfrm rot="5400000">
            <a:off x="5719484" y="-1281951"/>
            <a:ext cx="412376" cy="100225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3102916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4E11F-A2ED-A92A-1FEC-189DB8BFA41A}"/>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17170A8A-6A9A-3CAF-A122-CEFF1CF8062E}"/>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23</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8ABC5223-694A-77B7-3B7E-89CE4E7C1880}"/>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C9B2013E-ADD7-0C61-9CA7-77BCC054D732}"/>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DDFCAFAF-38FA-4BBD-D0DD-94573FAB4F0B}"/>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013D2003-0EBD-1677-AB86-A0DE259E0D57}"/>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DL PNRR 19/2026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convertito in L. 50/2026</a:t>
              </a:r>
            </a:p>
          </p:txBody>
        </p:sp>
      </p:grpSp>
      <p:sp>
        <p:nvSpPr>
          <p:cNvPr id="5" name="CasellaDiTesto 4">
            <a:extLst>
              <a:ext uri="{FF2B5EF4-FFF2-40B4-BE49-F238E27FC236}">
                <a16:creationId xmlns:a16="http://schemas.microsoft.com/office/drawing/2014/main" id="{A5D3CBEE-D139-22B1-3575-D82B5C8C27EC}"/>
              </a:ext>
            </a:extLst>
          </p:cNvPr>
          <p:cNvSpPr txBox="1"/>
          <p:nvPr/>
        </p:nvSpPr>
        <p:spPr>
          <a:xfrm>
            <a:off x="527348" y="1385404"/>
            <a:ext cx="11137306" cy="4280916"/>
          </a:xfrm>
          <a:prstGeom prst="rect">
            <a:avLst/>
          </a:prstGeom>
          <a:noFill/>
        </p:spPr>
        <p:txBody>
          <a:bodyPr wrap="square">
            <a:spAutoFit/>
          </a:bodyPr>
          <a:lstStyle/>
          <a:p>
            <a:pPr marL="285750" marR="0" lvl="0" indent="-28575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I</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n relazione agli interventi finanziati, in tutto o in parte, con le risorse del PNRR, del PNC e </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dei programmi cofinanziati dai fondi strutturali dell’UE</a:t>
            </a: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a:t>
            </a:r>
            <a:endPar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endParaRPr>
          </a:p>
          <a:p>
            <a:pPr marL="742950" lvl="1" indent="-285750" algn="just">
              <a:lnSpc>
                <a:spcPct val="115000"/>
              </a:lnSpc>
              <a:spcAft>
                <a:spcPts val="600"/>
              </a:spcAft>
              <a:buFont typeface="Wingdings" panose="05000000000000000000" pitchFamily="2" charset="2"/>
              <a:buChar char="ü"/>
              <a:defRPr/>
            </a:pP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l’appaltatore comunica senza indugio al direttore dei lavori e al responsabile unico del procedimento (RUP) </a:t>
            </a:r>
            <a:r>
              <a:rPr kumimoji="0" lang="it-IT"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la conclusione dei lavori eseguiti dal subappaltatore</a:t>
            </a: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a:t>
            </a:r>
          </a:p>
          <a:p>
            <a:pPr marL="742950" lvl="1" indent="-285750" algn="just">
              <a:lnSpc>
                <a:spcPct val="115000"/>
              </a:lnSpc>
              <a:spcAft>
                <a:spcPts val="600"/>
              </a:spcAft>
              <a:buFont typeface="Wingdings" panose="05000000000000000000" pitchFamily="2" charset="2"/>
              <a:buChar char="ü"/>
              <a:defRPr/>
            </a:pPr>
            <a:r>
              <a:rPr kumimoji="0" lang="it-IT" sz="1800"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In ogni caso, il documento unico di regolarità contributiva del subappaltatore (</a:t>
            </a:r>
            <a:r>
              <a:rPr kumimoji="0" lang="it-IT" sz="1800"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DURC</a:t>
            </a:r>
            <a:r>
              <a:rPr kumimoji="0" lang="it-IT" sz="1800"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necessario ai fini del </a:t>
            </a:r>
            <a:r>
              <a:rPr kumimoji="0" lang="it-IT" sz="1800"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pagamento degli stati di avanzamento lavori </a:t>
            </a:r>
            <a:r>
              <a:rPr kumimoji="0" lang="it-IT" sz="1800"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(SAL) o </a:t>
            </a:r>
            <a:r>
              <a:rPr kumimoji="0" lang="it-IT" sz="1800"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del saldo finale successivi alla conclusione dei lavori </a:t>
            </a:r>
            <a:r>
              <a:rPr kumimoji="0" lang="it-IT" sz="1800"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oggetto di subappalto, </a:t>
            </a:r>
            <a:r>
              <a:rPr kumimoji="0" lang="it-IT" sz="1800"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è acquisito, entro 10 giorni dalla conclusione dei lavori medesimi</a:t>
            </a:r>
            <a:r>
              <a:rPr kumimoji="0" lang="it-IT" sz="1800"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a:t>
            </a:r>
          </a:p>
          <a:p>
            <a:pPr marL="1200150" lvl="2" indent="-285750" algn="just">
              <a:lnSpc>
                <a:spcPct val="115000"/>
              </a:lnSpc>
              <a:spcAft>
                <a:spcPts val="600"/>
              </a:spcAft>
              <a:buFontTx/>
              <a:buChar char="-"/>
              <a:defRPr/>
            </a:pPr>
            <a:r>
              <a:rPr kumimoji="0" lang="it-IT"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dalla </a:t>
            </a:r>
            <a:r>
              <a:rPr kumimoji="0" lang="it-IT"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stazione appaltante </a:t>
            </a:r>
            <a:r>
              <a:rPr kumimoji="0" lang="it-IT"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secondo le modalità ordinarie, </a:t>
            </a:r>
          </a:p>
          <a:p>
            <a:pPr marL="1200150" lvl="2" indent="-285750" algn="just">
              <a:lnSpc>
                <a:spcPct val="115000"/>
              </a:lnSpc>
              <a:spcAft>
                <a:spcPts val="600"/>
              </a:spcAft>
              <a:buFontTx/>
              <a:buChar char="-"/>
              <a:defRPr/>
            </a:pPr>
            <a:r>
              <a:rPr kumimoji="0" lang="it-IT"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o direttamente dal </a:t>
            </a:r>
            <a:r>
              <a:rPr kumimoji="0" lang="it-IT" b="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subappaltatore in caso di malfunzionamento</a:t>
            </a:r>
            <a:r>
              <a:rPr kumimoji="0" lang="it-IT" b="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anche parziale, del fascicolo virtuale dell’operatore economico o delle piattaforme, delle banche di dati o dei sistemi di interoperabilità a esso connessi.</a:t>
            </a:r>
          </a:p>
          <a:p>
            <a:pPr algn="ctr">
              <a:lnSpc>
                <a:spcPct val="115000"/>
              </a:lnSpc>
              <a:spcAft>
                <a:spcPts val="600"/>
              </a:spcAft>
              <a:defRPr/>
            </a:pPr>
            <a:r>
              <a:rPr kumimoji="0" lang="it-IT" b="0" i="1"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(art. 23-bis) </a:t>
            </a:r>
            <a:endParaRPr kumimoji="0" lang="it-IT" sz="1800" b="0" i="1" u="none" strike="noStrike" kern="1200" cap="none" spc="0" normalizeH="0" baseline="0" noProof="0" dirty="0">
              <a:ln>
                <a:noFill/>
              </a:ln>
              <a:solidFill>
                <a:srgbClr val="1F497D"/>
              </a:solidFill>
              <a:effectLst/>
              <a:highlight>
                <a:srgbClr val="FFFF00"/>
              </a:highlight>
              <a:uLnTx/>
              <a:uFillTx/>
              <a:latin typeface="Calibri" panose="020F0502020204030204" pitchFamily="34"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F816760A-D91C-CE35-3C59-263D17BD6E2E}"/>
              </a:ext>
            </a:extLst>
          </p:cNvPr>
          <p:cNvSpPr txBox="1"/>
          <p:nvPr/>
        </p:nvSpPr>
        <p:spPr>
          <a:xfrm>
            <a:off x="650462" y="1092796"/>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DURC e SUBAPPALTO</a:t>
            </a:r>
          </a:p>
        </p:txBody>
      </p:sp>
    </p:spTree>
    <p:extLst>
      <p:ext uri="{BB962C8B-B14F-4D97-AF65-F5344CB8AC3E}">
        <p14:creationId xmlns:p14="http://schemas.microsoft.com/office/powerpoint/2010/main" val="3358965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ECD28-89A3-5EE1-B6E4-843B31E89B70}"/>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8CA52F28-2252-ED1B-DE0E-E5D769A0E61B}"/>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24</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C2F1392A-7478-69BB-1EF5-EC61EFCD81F1}"/>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87E6587B-1B70-38E3-9CE5-4E3FA979CE63}"/>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CD3A7CCE-07B2-D8DC-5996-A28081F88E6D}"/>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EC0F1E52-C64C-89C8-05C2-0ADE76DB79CE}"/>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4C63417C-E213-D5FC-D107-32F1AE4C8A17}"/>
              </a:ext>
            </a:extLst>
          </p:cNvPr>
          <p:cNvSpPr txBox="1"/>
          <p:nvPr/>
        </p:nvSpPr>
        <p:spPr>
          <a:xfrm>
            <a:off x="650462" y="1585258"/>
            <a:ext cx="11064018" cy="3772058"/>
          </a:xfrm>
          <a:prstGeom prst="rect">
            <a:avLst/>
          </a:prstGeom>
          <a:noFill/>
        </p:spPr>
        <p:txBody>
          <a:bodyPr wrap="square">
            <a:spAutoFit/>
          </a:bodyPr>
          <a:lstStyle/>
          <a:p>
            <a:pPr marL="285750" marR="0" lvl="0"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
              <a:tabLst/>
              <a:defRPr/>
            </a:pP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ANCE</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ha inviato a tutte le associazioni territoriali: </a:t>
            </a:r>
          </a:p>
          <a:p>
            <a:pPr marL="742950" lvl="1" indent="-285750" algn="just">
              <a:lnSpc>
                <a:spcPct val="115000"/>
              </a:lnSpc>
              <a:spcAft>
                <a:spcPts val="800"/>
              </a:spcAft>
              <a:buFont typeface="Wingdings" panose="05000000000000000000" pitchFamily="2" charset="2"/>
              <a:buChar char="Ø"/>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una </a:t>
            </a:r>
            <a:r>
              <a:rPr lang="it-IT" b="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nota di analisi</a:t>
            </a: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delle menzionate linee guida; </a:t>
            </a:r>
          </a:p>
          <a:p>
            <a:pPr marL="742950" lvl="1" indent="-285750" algn="just">
              <a:lnSpc>
                <a:spcPct val="115000"/>
              </a:lnSpc>
              <a:spcAft>
                <a:spcPts val="800"/>
              </a:spcAft>
              <a:buFont typeface="Wingdings" panose="05000000000000000000" pitchFamily="2" charset="2"/>
              <a:buChar char="Ø"/>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u</a:t>
            </a: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n </a:t>
            </a:r>
            <a:r>
              <a:rPr kumimoji="0" lang="it-IT"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modello di</a:t>
            </a:r>
            <a:r>
              <a:rPr lang="it-IT" b="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lettera tipo</a:t>
            </a: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per informare i comuni e gli altri soggetti attuatori territoriali titolari degli interventi PNRR dell’adozione delle linee guida;</a:t>
            </a:r>
          </a:p>
          <a:p>
            <a:pPr marL="285750" indent="-285750" algn="just">
              <a:lnSpc>
                <a:spcPct val="115000"/>
              </a:lnSpc>
              <a:spcAft>
                <a:spcPts val="800"/>
              </a:spcAft>
              <a:buFont typeface="Wingdings" panose="05000000000000000000" pitchFamily="2" charset="2"/>
              <a:buChar char="§"/>
              <a:defRPr/>
            </a:pPr>
            <a:r>
              <a:rPr kumimoji="0" lang="it-IT"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ANCE</a:t>
            </a:r>
            <a:r>
              <a:rPr kumimoji="0" lang="it-IT"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ha, inoltre, p</a:t>
            </a:r>
            <a:r>
              <a:rPr lang="it-IT" dirty="0" err="1">
                <a:solidFill>
                  <a:srgbClr val="1F497D"/>
                </a:solidFill>
                <a:latin typeface="Calibri" panose="020F0502020204030204" pitchFamily="34" charset="0"/>
                <a:ea typeface="MS Mincho" panose="02020609040205080304" pitchFamily="49" charset="-128"/>
                <a:cs typeface="Times New Roman" panose="02020603050405020304" pitchFamily="18" charset="0"/>
              </a:rPr>
              <a:t>ubblicato</a:t>
            </a: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 sul portale associativo:</a:t>
            </a:r>
          </a:p>
          <a:p>
            <a:pPr marL="742950" lvl="1" indent="-285750" algn="just">
              <a:lnSpc>
                <a:spcPct val="115000"/>
              </a:lnSpc>
              <a:spcAft>
                <a:spcPts val="800"/>
              </a:spcAft>
              <a:buFont typeface="Wingdings" panose="05000000000000000000" pitchFamily="2" charset="2"/>
              <a:buChar char="Ø"/>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una </a:t>
            </a:r>
            <a:r>
              <a:rPr lang="it-IT" b="1"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NEWS di commento </a:t>
            </a: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alle linee guida, che tiene conto anche delle novità introdotte dal legge 50/2026</a:t>
            </a:r>
            <a:r>
              <a:rPr lang="it-IT" sz="1800" b="1" dirty="0">
                <a:effectLst/>
                <a:latin typeface="Calibri" panose="020F0502020204030204" pitchFamily="34" charset="0"/>
                <a:ea typeface="MS Mincho" panose="02020609040205080304" pitchFamily="49" charset="-128"/>
                <a:cs typeface="Times New Roman" panose="02020603050405020304" pitchFamily="18" charset="0"/>
              </a:rPr>
              <a:t> </a:t>
            </a:r>
            <a:r>
              <a:rPr lang="it-IT" sz="18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r>
              <a:rPr lang="it-IT" b="1"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ID N. 271926 DEL 22 APRILE 2026)</a:t>
            </a:r>
          </a:p>
          <a:p>
            <a:pPr marL="742950" marR="0" lvl="1" indent="-285750" algn="just" defTabSz="914400" rtl="0" eaLnBrk="1" fontAlgn="auto" latinLnBrk="0" hangingPunct="1">
              <a:lnSpc>
                <a:spcPct val="115000"/>
              </a:lnSpc>
              <a:spcBef>
                <a:spcPts val="0"/>
              </a:spcBef>
              <a:spcAft>
                <a:spcPts val="800"/>
              </a:spcAft>
              <a:buClrTx/>
              <a:buSzTx/>
              <a:buFont typeface="Wingdings" panose="05000000000000000000" pitchFamily="2" charset="2"/>
              <a:buChar char="Ø"/>
              <a:tabLst/>
              <a:defRPr/>
            </a:pPr>
            <a:r>
              <a:rPr lang="it-IT" dirty="0">
                <a:solidFill>
                  <a:srgbClr val="1F497D"/>
                </a:solidFill>
                <a:latin typeface="Calibri" panose="020F0502020204030204" pitchFamily="34" charset="0"/>
                <a:ea typeface="MS Mincho" panose="02020609040205080304" pitchFamily="49" charset="-128"/>
                <a:cs typeface="Times New Roman" panose="02020603050405020304" pitchFamily="18" charset="0"/>
              </a:rPr>
              <a:t>u</a:t>
            </a:r>
            <a:r>
              <a:rPr kumimoji="0" lang="it-IT" sz="1800" i="0" u="none" strike="noStrike" kern="1200" cap="none" spc="0" normalizeH="0" baseline="0" noProof="0" dirty="0" err="1">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na</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NEWS di commento </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con le </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principali novità</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introdotte dalla </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legge 50/2026</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di conversione del Dl. 19/2026 (</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ID N. 271941 DEL 22 APRILE 2026</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che fa seguito a quella già pubblicata a seguito dell’entrata in vigore del menzionato decreto (</a:t>
            </a:r>
            <a:r>
              <a:rPr kumimoji="0" lang="it-IT" sz="1800" b="1"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ID N. 269777 DEL 26 FEBBRAIO 2026</a:t>
            </a:r>
            <a:r>
              <a:rPr kumimoji="0" lang="it-IT" sz="1800" b="0" i="0" u="none" strike="noStrike" kern="1200" cap="none" spc="0" normalizeH="0" baseline="0" noProof="0" dirty="0">
                <a:ln>
                  <a:noFill/>
                </a:ln>
                <a:solidFill>
                  <a:srgbClr val="1F497D"/>
                </a:solidFill>
                <a:effectLst/>
                <a:uLnTx/>
                <a:uFillTx/>
                <a:latin typeface="Calibri" panose="020F0502020204030204" pitchFamily="34" charset="0"/>
                <a:ea typeface="MS Mincho" panose="02020609040205080304" pitchFamily="49" charset="-128"/>
                <a:cs typeface="Times New Roman" panose="02020603050405020304" pitchFamily="18" charset="0"/>
              </a:rPr>
              <a:t>). </a:t>
            </a:r>
          </a:p>
        </p:txBody>
      </p:sp>
      <p:sp>
        <p:nvSpPr>
          <p:cNvPr id="9" name="CasellaDiTesto 8">
            <a:extLst>
              <a:ext uri="{FF2B5EF4-FFF2-40B4-BE49-F238E27FC236}">
                <a16:creationId xmlns:a16="http://schemas.microsoft.com/office/drawing/2014/main" id="{EEF40F74-8283-DB1D-BC1C-0E07ED76AF9E}"/>
              </a:ext>
            </a:extLst>
          </p:cNvPr>
          <p:cNvSpPr txBox="1"/>
          <p:nvPr/>
        </p:nvSpPr>
        <p:spPr>
          <a:xfrm>
            <a:off x="650462" y="1215926"/>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GLI APPROFONDIMENTI ANCE</a:t>
            </a:r>
          </a:p>
        </p:txBody>
      </p:sp>
    </p:spTree>
    <p:extLst>
      <p:ext uri="{BB962C8B-B14F-4D97-AF65-F5344CB8AC3E}">
        <p14:creationId xmlns:p14="http://schemas.microsoft.com/office/powerpoint/2010/main" val="467713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966E3-EAD3-1F0E-2E8F-5EB763A584D4}"/>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DC9EA0E-35B4-8279-FC90-BA6F3923D807}"/>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25</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6DAF9078-A1C2-E7B1-CAF8-974D691BCC89}"/>
              </a:ext>
            </a:extLst>
          </p:cNvPr>
          <p:cNvGrpSpPr/>
          <p:nvPr/>
        </p:nvGrpSpPr>
        <p:grpSpPr>
          <a:xfrm>
            <a:off x="527347" y="974924"/>
            <a:ext cx="11137306" cy="5158256"/>
            <a:chOff x="527347" y="1166948"/>
            <a:chExt cx="11137306" cy="5158256"/>
          </a:xfrm>
        </p:grpSpPr>
        <p:sp>
          <p:nvSpPr>
            <p:cNvPr id="3" name="Rettangolo 2">
              <a:extLst>
                <a:ext uri="{FF2B5EF4-FFF2-40B4-BE49-F238E27FC236}">
                  <a16:creationId xmlns:a16="http://schemas.microsoft.com/office/drawing/2014/main" id="{AE857178-7C26-E1EC-C22B-53808DCB9DBA}"/>
                </a:ext>
              </a:extLst>
            </p:cNvPr>
            <p:cNvSpPr/>
            <p:nvPr/>
          </p:nvSpPr>
          <p:spPr>
            <a:xfrm>
              <a:off x="527347" y="1166948"/>
              <a:ext cx="11137306" cy="5158256"/>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FBB05B68-95FC-88D9-B51E-F8647F146989}"/>
                </a:ext>
              </a:extLst>
            </p:cNvPr>
            <p:cNvSpPr/>
            <p:nvPr/>
          </p:nvSpPr>
          <p:spPr>
            <a:xfrm>
              <a:off x="3360950" y="2436460"/>
              <a:ext cx="5717309" cy="2068946"/>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2400" b="1" dirty="0">
                  <a:solidFill>
                    <a:srgbClr val="1F497D"/>
                  </a:solidFill>
                  <a:latin typeface="+mj-lt"/>
                  <a:ea typeface="Calibri" panose="020F0502020204030204" pitchFamily="34" charset="0"/>
                  <a:cs typeface="Segoe UI" panose="020B0502040204020203" pitchFamily="34" charset="0"/>
                </a:rPr>
                <a:t>Grazie per l’attenzione </a:t>
              </a:r>
              <a:r>
                <a:rPr kumimoji="0" lang="it-IT" sz="2400" b="1" i="0" u="none" strike="noStrike" kern="1200" cap="none" spc="0" normalizeH="0" baseline="0" noProof="0" dirty="0">
                  <a:ln>
                    <a:noFill/>
                  </a:ln>
                  <a:solidFill>
                    <a:srgbClr val="1F497D"/>
                  </a:solidFill>
                  <a:effectLst/>
                  <a:uLnTx/>
                  <a:uFillTx/>
                  <a:latin typeface="+mj-lt"/>
                  <a:ea typeface="Calibri" panose="020F0502020204030204" pitchFamily="34" charset="0"/>
                  <a:cs typeface="Segoe UI" panose="020B0502040204020203" pitchFamily="34" charset="0"/>
                </a:rPr>
                <a:t> </a:t>
              </a:r>
            </a:p>
          </p:txBody>
        </p:sp>
      </p:grpSp>
      <p:sp>
        <p:nvSpPr>
          <p:cNvPr id="4" name="CasellaDiTesto 3">
            <a:extLst>
              <a:ext uri="{FF2B5EF4-FFF2-40B4-BE49-F238E27FC236}">
                <a16:creationId xmlns:a16="http://schemas.microsoft.com/office/drawing/2014/main" id="{82EAB475-E349-990A-16AA-B55F1F6BA0D7}"/>
              </a:ext>
            </a:extLst>
          </p:cNvPr>
          <p:cNvSpPr txBox="1"/>
          <p:nvPr/>
        </p:nvSpPr>
        <p:spPr>
          <a:xfrm>
            <a:off x="3705511" y="5124561"/>
            <a:ext cx="4780978" cy="338554"/>
          </a:xfrm>
          <a:prstGeom prst="rect">
            <a:avLst/>
          </a:prstGeom>
          <a:noFill/>
        </p:spPr>
        <p:txBody>
          <a:bodyPr wrap="square">
            <a:spAutoFit/>
          </a:bodyPr>
          <a:lstStyle/>
          <a:p>
            <a:pPr marL="16913" lvl="0" algn="ctr" defTabSz="608853">
              <a:spcBef>
                <a:spcPts val="133"/>
              </a:spcBef>
              <a:defRPr/>
            </a:pPr>
            <a:r>
              <a:rPr lang="it-IT" sz="1600" b="1" i="1" spc="-13" dirty="0">
                <a:solidFill>
                  <a:srgbClr val="304572"/>
                </a:solidFill>
                <a:latin typeface="+mj-lt"/>
                <a:cs typeface="Segoe UI" panose="020B0502040204020203" pitchFamily="34" charset="0"/>
              </a:rPr>
              <a:t>Avv. Matteo Candidi</a:t>
            </a:r>
            <a:endParaRPr kumimoji="0" lang="it-IT" sz="1600" b="1" i="1" u="none" strike="noStrike" kern="1200" cap="none" spc="-13" normalizeH="0" baseline="0" noProof="0" dirty="0">
              <a:ln>
                <a:noFill/>
              </a:ln>
              <a:solidFill>
                <a:srgbClr val="304572"/>
              </a:solidFill>
              <a:effectLst/>
              <a:uLnTx/>
              <a:uFillTx/>
              <a:latin typeface="+mj-lt"/>
              <a:cs typeface="Segoe UI" panose="020B0502040204020203" pitchFamily="34" charset="0"/>
            </a:endParaRPr>
          </a:p>
        </p:txBody>
      </p:sp>
    </p:spTree>
    <p:extLst>
      <p:ext uri="{BB962C8B-B14F-4D97-AF65-F5344CB8AC3E}">
        <p14:creationId xmlns:p14="http://schemas.microsoft.com/office/powerpoint/2010/main" val="426969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5D2EE-E94F-5D02-E426-F0C18A3B9558}"/>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117BBF9E-48E6-0FCC-EBBD-5A378DD633EE}"/>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3</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9BE265F4-328F-252C-006C-AAE8C04032B1}"/>
              </a:ext>
            </a:extLst>
          </p:cNvPr>
          <p:cNvGrpSpPr/>
          <p:nvPr/>
        </p:nvGrpSpPr>
        <p:grpSpPr>
          <a:xfrm>
            <a:off x="527347" y="488281"/>
            <a:ext cx="11137306" cy="5252775"/>
            <a:chOff x="527347" y="680305"/>
            <a:chExt cx="11137306" cy="5102186"/>
          </a:xfrm>
        </p:grpSpPr>
        <p:sp>
          <p:nvSpPr>
            <p:cNvPr id="6" name="CasellaDiTesto 5">
              <a:extLst>
                <a:ext uri="{FF2B5EF4-FFF2-40B4-BE49-F238E27FC236}">
                  <a16:creationId xmlns:a16="http://schemas.microsoft.com/office/drawing/2014/main" id="{92570B7F-3C73-EFF3-52C5-165655AB99E6}"/>
                </a:ext>
              </a:extLst>
            </p:cNvPr>
            <p:cNvSpPr txBox="1"/>
            <p:nvPr/>
          </p:nvSpPr>
          <p:spPr>
            <a:xfrm>
              <a:off x="527347" y="1549739"/>
              <a:ext cx="11137306" cy="4140499"/>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600"/>
                </a:spcAft>
                <a:buClr>
                  <a:srgbClr val="376092"/>
                </a:buClr>
                <a:buSzTx/>
                <a:buFont typeface="Wingdings" panose="05000000000000000000" pitchFamily="2" charset="2"/>
                <a:buChar char="§"/>
                <a:tabLst/>
                <a:defRPr/>
              </a:pPr>
              <a:r>
                <a:rPr kumimoji="0" lang="it-IT" b="1"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FASE DI AVVIO E GOVERNANCE</a:t>
              </a:r>
              <a:r>
                <a:rPr kumimoji="0" lang="it-IT"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(2020/2021)</a:t>
              </a:r>
            </a:p>
            <a:p>
              <a:pPr marL="742950" lvl="1" indent="-285750" algn="just">
                <a:spcAft>
                  <a:spcPts val="600"/>
                </a:spcAft>
                <a:buClr>
                  <a:srgbClr val="376092"/>
                </a:buClr>
                <a:buFont typeface="Wingdings" panose="05000000000000000000" pitchFamily="2" charset="2"/>
                <a:buChar char="ü"/>
                <a:defRPr/>
              </a:pPr>
              <a:r>
                <a:rPr lang="it-IT" b="1" dirty="0">
                  <a:solidFill>
                    <a:srgbClr val="1F497D"/>
                  </a:solidFill>
                  <a:latin typeface="Calibri"/>
                  <a:cs typeface="Segoe UI" panose="020B0502040204020203" pitchFamily="34" charset="0"/>
                </a:rPr>
                <a:t>G</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OVERNANCE PNRR/SEMPLIFICAZIONI BIS  – decreto n. 77/2021, </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convertito nella legge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108/2021,</a:t>
              </a:r>
            </a:p>
            <a:p>
              <a:pPr marL="742950" lvl="1" indent="-285750" algn="just">
                <a:spcAft>
                  <a:spcPts val="600"/>
                </a:spcAft>
                <a:buClr>
                  <a:srgbClr val="376092"/>
                </a:buClr>
                <a:buFont typeface="Wingdings" panose="05000000000000000000" pitchFamily="2" charset="2"/>
                <a:buChar char="ü"/>
                <a:defRPr/>
              </a:pPr>
              <a:r>
                <a:rPr lang="it-IT" b="1" dirty="0">
                  <a:solidFill>
                    <a:srgbClr val="1F497D"/>
                  </a:solidFill>
                  <a:latin typeface="Calibri"/>
                  <a:cs typeface="Segoe UI" panose="020B0502040204020203" pitchFamily="34" charset="0"/>
                </a:rPr>
                <a:t>PNRR/PNC – decreto legge n. 59/2021, </a:t>
              </a:r>
              <a:r>
                <a:rPr lang="it-IT" dirty="0">
                  <a:solidFill>
                    <a:srgbClr val="1F497D"/>
                  </a:solidFill>
                  <a:latin typeface="Calibri"/>
                  <a:cs typeface="Segoe UI" panose="020B0502040204020203" pitchFamily="34" charset="0"/>
                </a:rPr>
                <a:t>convertito nella legge </a:t>
              </a:r>
              <a:r>
                <a:rPr lang="it-IT" b="1" dirty="0">
                  <a:solidFill>
                    <a:srgbClr val="1F497D"/>
                  </a:solidFill>
                  <a:latin typeface="Calibri"/>
                  <a:cs typeface="Segoe UI" panose="020B0502040204020203" pitchFamily="34" charset="0"/>
                </a:rPr>
                <a:t>101/2021</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p>
            <a:p>
              <a:pPr marL="742950" lvl="1" indent="-285750" algn="just">
                <a:spcAft>
                  <a:spcPts val="600"/>
                </a:spcAft>
                <a:buClr>
                  <a:srgbClr val="376092"/>
                </a:buClr>
                <a:buFont typeface="Wingdings" panose="05000000000000000000" pitchFamily="2" charset="2"/>
                <a:buChar char="ü"/>
                <a:defRPr/>
              </a:pP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PNRR 1 – decreto n. 152/2021, </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convertito nella legge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233/2021,</a:t>
              </a:r>
            </a:p>
            <a:p>
              <a:pPr marL="285750" indent="-285750" algn="just">
                <a:spcAft>
                  <a:spcPts val="600"/>
                </a:spcAft>
                <a:buClr>
                  <a:srgbClr val="376092"/>
                </a:buClr>
                <a:buFont typeface="Wingdings" panose="05000000000000000000" pitchFamily="2" charset="2"/>
                <a:buChar char="§"/>
                <a:defRPr/>
              </a:pPr>
              <a:r>
                <a:rPr lang="it-IT" b="1" i="1" dirty="0">
                  <a:solidFill>
                    <a:srgbClr val="1F497D"/>
                  </a:solidFill>
                  <a:latin typeface="Calibri"/>
                  <a:cs typeface="Segoe UI" panose="020B0502040204020203" pitchFamily="34" charset="0"/>
                </a:rPr>
                <a:t>FASE DI CONSOLIDAMENTO E RIFORME </a:t>
              </a:r>
              <a:r>
                <a:rPr lang="it-IT" dirty="0">
                  <a:solidFill>
                    <a:srgbClr val="1F497D"/>
                  </a:solidFill>
                  <a:latin typeface="Calibri"/>
                  <a:cs typeface="Segoe UI" panose="020B0502040204020203" pitchFamily="34" charset="0"/>
                </a:rPr>
                <a:t>(2022/2023)</a:t>
              </a:r>
              <a:endPar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a:p>
              <a:pPr marL="742950" lvl="1" indent="-285750" algn="just">
                <a:spcAft>
                  <a:spcPts val="600"/>
                </a:spcAft>
                <a:buClr>
                  <a:srgbClr val="376092"/>
                </a:buClr>
                <a:buFont typeface="Wingdings" panose="05000000000000000000" pitchFamily="2" charset="2"/>
                <a:buChar char="ü"/>
                <a:defRPr/>
              </a:pPr>
              <a:r>
                <a:rPr lang="it-IT" b="1" dirty="0">
                  <a:solidFill>
                    <a:srgbClr val="1F497D"/>
                  </a:solidFill>
                  <a:latin typeface="Calibri"/>
                  <a:cs typeface="Segoe UI" panose="020B0502040204020203" pitchFamily="34" charset="0"/>
                </a:rPr>
                <a:t>PNRR 2 – decreto n. 36/2022</a:t>
              </a:r>
              <a:r>
                <a:rPr lang="it-IT" dirty="0">
                  <a:solidFill>
                    <a:srgbClr val="1F497D"/>
                  </a:solidFill>
                  <a:latin typeface="Calibri"/>
                  <a:cs typeface="Segoe UI" panose="020B0502040204020203" pitchFamily="34" charset="0"/>
                </a:rPr>
                <a:t>, convertito nella legge </a:t>
              </a:r>
              <a:r>
                <a:rPr lang="it-IT" b="1" dirty="0">
                  <a:solidFill>
                    <a:srgbClr val="1F497D"/>
                  </a:solidFill>
                  <a:latin typeface="Calibri"/>
                  <a:cs typeface="Segoe UI" panose="020B0502040204020203" pitchFamily="34" charset="0"/>
                </a:rPr>
                <a:t>79/2022,</a:t>
              </a:r>
            </a:p>
            <a:p>
              <a:pPr marL="742950" lvl="1" indent="-285750" algn="just">
                <a:spcAft>
                  <a:spcPts val="600"/>
                </a:spcAft>
                <a:buClr>
                  <a:srgbClr val="376092"/>
                </a:buClr>
                <a:buFont typeface="Wingdings" panose="05000000000000000000" pitchFamily="2" charset="2"/>
                <a:buChar char="ü"/>
                <a:defRPr/>
              </a:pP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PNRR 3 – decreto n. 13/2023, </a:t>
              </a:r>
              <a:r>
                <a:rPr kumimoji="0" lang="it-IT"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convertito nella legge </a:t>
              </a: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41/2023,</a:t>
              </a:r>
            </a:p>
            <a:p>
              <a:pPr marL="285750" marR="0" lvl="0" indent="-285750" algn="just" defTabSz="914400" rtl="0" eaLnBrk="1" fontAlgn="auto" latinLnBrk="0" hangingPunct="1">
                <a:lnSpc>
                  <a:spcPct val="100000"/>
                </a:lnSpc>
                <a:spcBef>
                  <a:spcPts val="0"/>
                </a:spcBef>
                <a:spcAft>
                  <a:spcPts val="600"/>
                </a:spcAft>
                <a:buClr>
                  <a:srgbClr val="376092"/>
                </a:buClr>
                <a:buSzTx/>
                <a:buFont typeface="Wingdings" panose="05000000000000000000" pitchFamily="2" charset="2"/>
                <a:buChar char="§"/>
                <a:tabLst/>
                <a:defRPr/>
              </a:pPr>
              <a:r>
                <a:rPr lang="it-IT" b="1" i="1" dirty="0">
                  <a:solidFill>
                    <a:srgbClr val="1F497D"/>
                  </a:solidFill>
                  <a:latin typeface="Calibri"/>
                  <a:cs typeface="Segoe UI" panose="020B0502040204020203" pitchFamily="34" charset="0"/>
                </a:rPr>
                <a:t>FASE DI REVISIONE E TRANSIZIONE</a:t>
              </a:r>
              <a:r>
                <a:rPr lang="it-IT" i="1" dirty="0">
                  <a:solidFill>
                    <a:srgbClr val="1F497D"/>
                  </a:solidFill>
                  <a:latin typeface="Calibri"/>
                  <a:cs typeface="Segoe UI" panose="020B0502040204020203" pitchFamily="34" charset="0"/>
                </a:rPr>
                <a:t> </a:t>
              </a:r>
              <a:r>
                <a:rPr lang="it-IT" dirty="0">
                  <a:solidFill>
                    <a:srgbClr val="1F497D"/>
                  </a:solidFill>
                  <a:latin typeface="Calibri"/>
                  <a:cs typeface="Segoe UI" panose="020B0502040204020203" pitchFamily="34" charset="0"/>
                </a:rPr>
                <a:t>(2024/2026)</a:t>
              </a:r>
            </a:p>
            <a:p>
              <a:pPr marL="742950" lvl="1" indent="-285750" algn="just">
                <a:spcAft>
                  <a:spcPts val="600"/>
                </a:spcAft>
                <a:buClr>
                  <a:srgbClr val="376092"/>
                </a:buClr>
                <a:buFont typeface="Wingdings" panose="05000000000000000000" pitchFamily="2" charset="2"/>
                <a:buChar char="ü"/>
                <a:defRPr/>
              </a:pPr>
              <a:r>
                <a:rPr lang="it-IT" b="1" dirty="0">
                  <a:solidFill>
                    <a:srgbClr val="1F497D"/>
                  </a:solidFill>
                  <a:latin typeface="Calibri"/>
                  <a:cs typeface="Segoe UI" panose="020B0502040204020203" pitchFamily="34" charset="0"/>
                </a:rPr>
                <a:t>PNRR 4 – decreto n. 19/2024, </a:t>
              </a:r>
              <a:r>
                <a:rPr lang="it-IT" dirty="0">
                  <a:solidFill>
                    <a:srgbClr val="1F497D"/>
                  </a:solidFill>
                  <a:latin typeface="Calibri"/>
                  <a:cs typeface="Segoe UI" panose="020B0502040204020203" pitchFamily="34" charset="0"/>
                </a:rPr>
                <a:t>convertito nella legge </a:t>
              </a:r>
              <a:r>
                <a:rPr lang="it-IT" b="1" dirty="0">
                  <a:solidFill>
                    <a:srgbClr val="1F497D"/>
                  </a:solidFill>
                  <a:latin typeface="Calibri"/>
                  <a:cs typeface="Segoe UI" panose="020B0502040204020203" pitchFamily="34" charset="0"/>
                </a:rPr>
                <a:t>56/2024,</a:t>
              </a:r>
            </a:p>
            <a:p>
              <a:pPr marL="742950" lvl="1" indent="-285750" algn="just">
                <a:spcAft>
                  <a:spcPts val="600"/>
                </a:spcAft>
                <a:buClr>
                  <a:srgbClr val="376092"/>
                </a:buClr>
                <a:buFont typeface="Wingdings" panose="05000000000000000000" pitchFamily="2" charset="2"/>
                <a:buChar char="ü"/>
                <a:defRPr/>
              </a:pP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PNRR</a:t>
              </a:r>
              <a:r>
                <a:rPr lang="it-IT" b="1" dirty="0">
                  <a:solidFill>
                    <a:srgbClr val="1F497D"/>
                  </a:solidFill>
                  <a:latin typeface="Calibri"/>
                  <a:cs typeface="Segoe UI" panose="020B0502040204020203" pitchFamily="34" charset="0"/>
                </a:rPr>
                <a:t> 5 – decreto n. 160/2024, </a:t>
              </a:r>
              <a:r>
                <a:rPr lang="it-IT" dirty="0">
                  <a:solidFill>
                    <a:srgbClr val="1F497D"/>
                  </a:solidFill>
                  <a:latin typeface="Calibri"/>
                  <a:cs typeface="Segoe UI" panose="020B0502040204020203" pitchFamily="34" charset="0"/>
                </a:rPr>
                <a:t>convertito nella legge </a:t>
              </a:r>
              <a:r>
                <a:rPr lang="it-IT" b="1" dirty="0">
                  <a:solidFill>
                    <a:srgbClr val="1F497D"/>
                  </a:solidFill>
                  <a:latin typeface="Calibri"/>
                  <a:cs typeface="Segoe UI" panose="020B0502040204020203" pitchFamily="34" charset="0"/>
                </a:rPr>
                <a:t>199/2024,</a:t>
              </a:r>
            </a:p>
            <a:p>
              <a:pPr marL="742950" lvl="1" indent="-285750" algn="just">
                <a:spcAft>
                  <a:spcPts val="600"/>
                </a:spcAft>
                <a:buClr>
                  <a:srgbClr val="376092"/>
                </a:buClr>
                <a:buFont typeface="Wingdings" panose="05000000000000000000" pitchFamily="2" charset="2"/>
                <a:buChar char="ü"/>
                <a:defRPr/>
              </a:pPr>
              <a:r>
                <a:rPr kumimoji="0" lang="it-IT"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PNRR 6 – decreto n. </a:t>
              </a:r>
              <a:r>
                <a:rPr lang="it-IT" b="1" dirty="0">
                  <a:solidFill>
                    <a:srgbClr val="1F497D"/>
                  </a:solidFill>
                  <a:latin typeface="Calibri"/>
                  <a:cs typeface="Segoe UI" panose="020B0502040204020203" pitchFamily="34" charset="0"/>
                </a:rPr>
                <a:t>45/2025, </a:t>
              </a:r>
              <a:r>
                <a:rPr lang="it-IT" dirty="0">
                  <a:solidFill>
                    <a:srgbClr val="1F497D"/>
                  </a:solidFill>
                  <a:latin typeface="Calibri"/>
                  <a:cs typeface="Segoe UI" panose="020B0502040204020203" pitchFamily="34" charset="0"/>
                </a:rPr>
                <a:t>convertito nella legge </a:t>
              </a:r>
              <a:r>
                <a:rPr lang="it-IT" b="1" dirty="0">
                  <a:solidFill>
                    <a:srgbClr val="1F497D"/>
                  </a:solidFill>
                  <a:latin typeface="Calibri"/>
                  <a:cs typeface="Segoe UI" panose="020B0502040204020203" pitchFamily="34" charset="0"/>
                </a:rPr>
                <a:t>79/2025,</a:t>
              </a:r>
            </a:p>
            <a:p>
              <a:pPr marL="742950" lvl="1" indent="-285750" algn="just">
                <a:spcAft>
                  <a:spcPts val="600"/>
                </a:spcAft>
                <a:buClr>
                  <a:srgbClr val="376092"/>
                </a:buClr>
                <a:buFont typeface="Wingdings" panose="05000000000000000000" pitchFamily="2" charset="2"/>
                <a:buChar char="ü"/>
                <a:defRPr/>
              </a:pPr>
              <a:r>
                <a:rPr kumimoji="0" lang="it-IT" b="1" i="0" u="none" strike="noStrike" kern="1200" cap="none" spc="0" normalizeH="0" baseline="0" noProof="0" dirty="0">
                  <a:ln>
                    <a:noFill/>
                  </a:ln>
                  <a:solidFill>
                    <a:srgbClr val="FF0000"/>
                  </a:solidFill>
                  <a:effectLst/>
                  <a:uLnTx/>
                  <a:uFillTx/>
                  <a:latin typeface="Calibri"/>
                  <a:ea typeface="+mn-ea"/>
                  <a:cs typeface="Segoe UI" panose="020B0502040204020203" pitchFamily="34" charset="0"/>
                </a:rPr>
                <a:t>PNRR </a:t>
              </a:r>
              <a:r>
                <a:rPr lang="it-IT" b="1" dirty="0">
                  <a:solidFill>
                    <a:srgbClr val="FF0000"/>
                  </a:solidFill>
                  <a:latin typeface="Calibri"/>
                  <a:cs typeface="Segoe UI" panose="020B0502040204020203" pitchFamily="34" charset="0"/>
                </a:rPr>
                <a:t>7 – decreto n. 19/2026, </a:t>
              </a:r>
              <a:r>
                <a:rPr lang="it-IT" dirty="0">
                  <a:solidFill>
                    <a:srgbClr val="FF0000"/>
                  </a:solidFill>
                  <a:latin typeface="Calibri"/>
                  <a:cs typeface="Segoe UI" panose="020B0502040204020203" pitchFamily="34" charset="0"/>
                </a:rPr>
                <a:t>convertito nella legge </a:t>
              </a:r>
              <a:r>
                <a:rPr lang="it-IT" b="1" dirty="0">
                  <a:solidFill>
                    <a:srgbClr val="FF0000"/>
                  </a:solidFill>
                  <a:latin typeface="Calibri"/>
                  <a:cs typeface="Segoe UI" panose="020B0502040204020203" pitchFamily="34" charset="0"/>
                </a:rPr>
                <a:t>50/2026.</a:t>
              </a:r>
            </a:p>
          </p:txBody>
        </p:sp>
        <p:sp>
          <p:nvSpPr>
            <p:cNvPr id="3" name="Rettangolo 2">
              <a:extLst>
                <a:ext uri="{FF2B5EF4-FFF2-40B4-BE49-F238E27FC236}">
                  <a16:creationId xmlns:a16="http://schemas.microsoft.com/office/drawing/2014/main" id="{A2F3F751-E8FC-ED1E-C15A-D9F5C0D6DCDB}"/>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C2BD78B5-CC96-AEA8-2D98-50AA2ADF365F}"/>
                </a:ext>
              </a:extLst>
            </p:cNvPr>
            <p:cNvSpPr/>
            <p:nvPr/>
          </p:nvSpPr>
          <p:spPr>
            <a:xfrm>
              <a:off x="706074" y="680305"/>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PRINCIPALI  PROVVEDIMENTI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Tree>
    <p:extLst>
      <p:ext uri="{BB962C8B-B14F-4D97-AF65-F5344CB8AC3E}">
        <p14:creationId xmlns:p14="http://schemas.microsoft.com/office/powerpoint/2010/main" val="415048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430C-15A6-7677-3695-B5304E990F6E}"/>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6812059C-29A7-63F5-B11A-52DE53AF3082}"/>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4</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56D9C977-6080-BF71-D158-AC86D172981A}"/>
              </a:ext>
            </a:extLst>
          </p:cNvPr>
          <p:cNvGrpSpPr/>
          <p:nvPr/>
        </p:nvGrpSpPr>
        <p:grpSpPr>
          <a:xfrm>
            <a:off x="527347" y="488281"/>
            <a:ext cx="11187133" cy="5102186"/>
            <a:chOff x="527347" y="680305"/>
            <a:chExt cx="11187133" cy="5102186"/>
          </a:xfrm>
        </p:grpSpPr>
        <p:sp>
          <p:nvSpPr>
            <p:cNvPr id="6" name="CasellaDiTesto 5">
              <a:extLst>
                <a:ext uri="{FF2B5EF4-FFF2-40B4-BE49-F238E27FC236}">
                  <a16:creationId xmlns:a16="http://schemas.microsoft.com/office/drawing/2014/main" id="{49FFFE70-087A-2171-B861-7DB1F75752FB}"/>
                </a:ext>
              </a:extLst>
            </p:cNvPr>
            <p:cNvSpPr txBox="1"/>
            <p:nvPr/>
          </p:nvSpPr>
          <p:spPr>
            <a:xfrm>
              <a:off x="577174" y="1466689"/>
              <a:ext cx="11137306" cy="4124206"/>
            </a:xfrm>
            <a:prstGeom prst="rect">
              <a:avLst/>
            </a:prstGeom>
            <a:noFill/>
          </p:spPr>
          <p:txBody>
            <a:bodyPr wrap="square">
              <a:spAutoFit/>
            </a:bodyPr>
            <a:lstStyle/>
            <a:p>
              <a:pPr marL="285750" lvl="0" indent="-285750" algn="just">
                <a:spcAft>
                  <a:spcPts val="1200"/>
                </a:spcAft>
                <a:buClr>
                  <a:srgbClr val="376092"/>
                </a:buClr>
                <a:buFont typeface="Wingdings" panose="05000000000000000000" pitchFamily="2" charset="2"/>
                <a:buChar char="§"/>
                <a:defRPr/>
              </a:pPr>
              <a:r>
                <a:rPr kumimoji="0" lang="it-IT" b="1" i="0" u="none" strike="noStrike" kern="1200" cap="none" spc="0" normalizeH="0" baseline="0" noProof="0" dirty="0">
                  <a:ln>
                    <a:noFill/>
                  </a:ln>
                  <a:solidFill>
                    <a:schemeClr val="tx2"/>
                  </a:solidFill>
                  <a:effectLst/>
                  <a:uLnTx/>
                  <a:uFillTx/>
                  <a:latin typeface="Calibri"/>
                  <a:ea typeface="+mn-ea"/>
                  <a:cs typeface="Segoe UI" panose="020B0502040204020203" pitchFamily="34" charset="0"/>
                </a:rPr>
                <a:t>COMUNICAZIONE DELLA COMMISSIONE EUROPEA DEL 4 GIUGNO 2025 </a:t>
              </a:r>
              <a:r>
                <a:rPr kumimoji="0" lang="it-IT"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b="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Next Generation EU – The road to 2026</a:t>
              </a:r>
              <a:r>
                <a:rPr kumimoji="0" lang="it-IT"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t>
              </a:r>
              <a:endParaRPr lang="it-IT" b="1" dirty="0">
                <a:solidFill>
                  <a:schemeClr val="tx2"/>
                </a:solidFill>
                <a:latin typeface="+mj-lt"/>
                <a:cs typeface="Segoe UI" panose="020B0502040204020203" pitchFamily="34" charset="0"/>
              </a:endParaRPr>
            </a:p>
            <a:p>
              <a:pPr marL="285750" lvl="0" indent="-285750" algn="just">
                <a:spcAft>
                  <a:spcPts val="1200"/>
                </a:spcAft>
                <a:buClr>
                  <a:srgbClr val="376092"/>
                </a:buClr>
                <a:buFont typeface="Wingdings" panose="05000000000000000000" pitchFamily="2" charset="2"/>
                <a:buChar char="§"/>
                <a:defRPr/>
              </a:pPr>
              <a:r>
                <a:rPr lang="it-IT" b="1" dirty="0">
                  <a:solidFill>
                    <a:schemeClr val="tx2"/>
                  </a:solidFill>
                  <a:latin typeface="+mj-lt"/>
                  <a:cs typeface="Segoe UI" panose="020B0502040204020203" pitchFamily="34" charset="0"/>
                </a:rPr>
                <a:t>CIRCOLARE MEF N. 22 del 19 settembre 2025 - «</a:t>
              </a:r>
              <a:r>
                <a:rPr lang="it-IT" i="1" dirty="0">
                  <a:solidFill>
                    <a:schemeClr val="tx2"/>
                  </a:solidFill>
                  <a:latin typeface="+mj-lt"/>
                  <a:cs typeface="Segoe UI" panose="020B0502040204020203" pitchFamily="34" charset="0"/>
                </a:rPr>
                <a:t>PNRR – Indicazioni operative in materia di gestione finanziaria, monitoraggio, rendicontazione e controllo degli interventi</a:t>
              </a:r>
              <a:r>
                <a:rPr lang="it-IT" dirty="0">
                  <a:solidFill>
                    <a:schemeClr val="tx2"/>
                  </a:solidFill>
                  <a:latin typeface="+mj-lt"/>
                  <a:cs typeface="Segoe UI" panose="020B0502040204020203" pitchFamily="34" charset="0"/>
                </a:rPr>
                <a:t>»;</a:t>
              </a:r>
            </a:p>
            <a:p>
              <a:pPr marL="285750" lvl="0" indent="-285750" algn="just">
                <a:spcAft>
                  <a:spcPts val="1200"/>
                </a:spcAft>
                <a:buClr>
                  <a:srgbClr val="376092"/>
                </a:buClr>
                <a:buFont typeface="Wingdings" panose="05000000000000000000" pitchFamily="2" charset="2"/>
                <a:buChar char="§"/>
                <a:defRPr/>
              </a:pPr>
              <a:r>
                <a:rPr lang="it-IT" b="1" dirty="0">
                  <a:solidFill>
                    <a:schemeClr val="tx2"/>
                  </a:solidFill>
                  <a:latin typeface="+mj-lt"/>
                  <a:cs typeface="Segoe UI" panose="020B0502040204020203" pitchFamily="34" charset="0"/>
                </a:rPr>
                <a:t>LINEE GUIDA PNRR – «</a:t>
              </a:r>
              <a:r>
                <a:rPr lang="it-IT" i="1" dirty="0">
                  <a:solidFill>
                    <a:schemeClr val="tx2"/>
                  </a:solidFill>
                  <a:latin typeface="+mj-lt"/>
                  <a:cs typeface="Segoe UI" panose="020B0502040204020203" pitchFamily="34" charset="0"/>
                </a:rPr>
                <a:t>Indicazioni operative per la conclusione degli interventi e la rendicontazione finale di target e milestone </a:t>
              </a:r>
              <a:r>
                <a:rPr kumimoji="0" lang="it-IT" i="1" u="none" strike="noStrike" kern="1200" cap="none" spc="0" normalizeH="0" baseline="0" noProof="0" dirty="0">
                  <a:ln>
                    <a:noFill/>
                  </a:ln>
                  <a:solidFill>
                    <a:schemeClr val="tx2"/>
                  </a:solidFill>
                  <a:effectLst/>
                  <a:uLnTx/>
                  <a:uFillTx/>
                  <a:latin typeface="+mj-lt"/>
                  <a:cs typeface="Segoe UI" panose="020B0502040204020203" pitchFamily="34" charset="0"/>
                </a:rPr>
                <a:t>dl PNRR</a:t>
              </a:r>
              <a:r>
                <a:rPr kumimoji="0" lang="it-IT" b="1" u="none" strike="noStrike" kern="1200" cap="none" spc="0" normalizeH="0" baseline="0" noProof="0" dirty="0">
                  <a:ln>
                    <a:noFill/>
                  </a:ln>
                  <a:solidFill>
                    <a:schemeClr val="tx2"/>
                  </a:solidFill>
                  <a:effectLst/>
                  <a:uLnTx/>
                  <a:uFillTx/>
                  <a:latin typeface="+mj-lt"/>
                  <a:cs typeface="Segoe UI" panose="020B0502040204020203" pitchFamily="34" charset="0"/>
                </a:rPr>
                <a:t>» </a:t>
              </a:r>
              <a:r>
                <a:rPr kumimoji="0" lang="it-IT" u="none" strike="noStrike" kern="1200" cap="none" spc="0" normalizeH="0" baseline="0" noProof="0" dirty="0">
                  <a:ln>
                    <a:noFill/>
                  </a:ln>
                  <a:solidFill>
                    <a:schemeClr val="tx2"/>
                  </a:solidFill>
                  <a:effectLst/>
                  <a:uLnTx/>
                  <a:uFillTx/>
                  <a:latin typeface="+mj-lt"/>
                  <a:cs typeface="Segoe UI" panose="020B0502040204020203" pitchFamily="34" charset="0"/>
                </a:rPr>
                <a:t>adottate dalla </a:t>
              </a:r>
              <a:r>
                <a:rPr kumimoji="0" lang="it-IT" b="1" u="none" strike="noStrike" kern="1200" cap="none" spc="0" normalizeH="0" baseline="0" noProof="0" dirty="0">
                  <a:ln>
                    <a:noFill/>
                  </a:ln>
                  <a:solidFill>
                    <a:schemeClr val="tx2"/>
                  </a:solidFill>
                  <a:effectLst/>
                  <a:uLnTx/>
                  <a:uFillTx/>
                  <a:latin typeface="+mj-lt"/>
                  <a:cs typeface="Segoe UI" panose="020B0502040204020203" pitchFamily="34" charset="0"/>
                </a:rPr>
                <a:t>Struttura di Missione PNRR</a:t>
              </a:r>
              <a:r>
                <a:rPr kumimoji="0" lang="it-IT" u="none" strike="noStrike" kern="1200" cap="none" spc="0" normalizeH="0" baseline="0" noProof="0" dirty="0">
                  <a:ln>
                    <a:noFill/>
                  </a:ln>
                  <a:solidFill>
                    <a:schemeClr val="tx2"/>
                  </a:solidFill>
                  <a:effectLst/>
                  <a:uLnTx/>
                  <a:uFillTx/>
                  <a:latin typeface="+mj-lt"/>
                  <a:cs typeface="Segoe UI" panose="020B0502040204020203" pitchFamily="34" charset="0"/>
                </a:rPr>
                <a:t>, d’intesa con l’Ispettorato Generale per il PNRR - Dipartimento della Ragioneria Generale dello Stato del </a:t>
              </a:r>
              <a:r>
                <a:rPr kumimoji="0" lang="it-IT" b="1" u="none" strike="noStrike" kern="1200" cap="none" spc="0" normalizeH="0" baseline="0" noProof="0" dirty="0">
                  <a:ln>
                    <a:noFill/>
                  </a:ln>
                  <a:solidFill>
                    <a:schemeClr val="tx2"/>
                  </a:solidFill>
                  <a:effectLst/>
                  <a:uLnTx/>
                  <a:uFillTx/>
                  <a:latin typeface="+mj-lt"/>
                  <a:cs typeface="Segoe UI" panose="020B0502040204020203" pitchFamily="34" charset="0"/>
                </a:rPr>
                <a:t>Ministero dell’Economia e delle Finanze**</a:t>
              </a:r>
              <a:r>
                <a:rPr lang="it-IT" b="1" dirty="0">
                  <a:solidFill>
                    <a:schemeClr val="tx2"/>
                  </a:solidFill>
                  <a:latin typeface="+mj-lt"/>
                  <a:cs typeface="Segoe UI" panose="020B0502040204020203" pitchFamily="34" charset="0"/>
                </a:rPr>
                <a:t>;</a:t>
              </a:r>
            </a:p>
            <a:p>
              <a:pPr marL="285750" lvl="0" indent="-285750" algn="just">
                <a:spcAft>
                  <a:spcPts val="1200"/>
                </a:spcAft>
                <a:buClr>
                  <a:srgbClr val="376092"/>
                </a:buClr>
                <a:buFont typeface="Wingdings" panose="05000000000000000000" pitchFamily="2" charset="2"/>
                <a:buChar char="§"/>
                <a:defRPr/>
              </a:pPr>
              <a:r>
                <a:rPr lang="it-IT" b="1" dirty="0">
                  <a:solidFill>
                    <a:schemeClr val="tx2"/>
                  </a:solidFill>
                  <a:latin typeface="+mj-lt"/>
                  <a:cs typeface="Segoe UI" panose="020B0502040204020203" pitchFamily="34" charset="0"/>
                </a:rPr>
                <a:t>DECRETO 24 febbraio 2026, n. 19, </a:t>
              </a:r>
              <a:r>
                <a:rPr lang="it-IT" dirty="0">
                  <a:solidFill>
                    <a:schemeClr val="tx2"/>
                  </a:solidFill>
                  <a:latin typeface="+mj-lt"/>
                  <a:cs typeface="Segoe UI" panose="020B0502040204020203" pitchFamily="34" charset="0"/>
                </a:rPr>
                <a:t>convertito nella </a:t>
              </a:r>
              <a:r>
                <a:rPr lang="it-IT" b="1" dirty="0">
                  <a:solidFill>
                    <a:schemeClr val="tx2"/>
                  </a:solidFill>
                  <a:latin typeface="+mj-lt"/>
                  <a:cs typeface="Segoe UI" panose="020B0502040204020203" pitchFamily="34" charset="0"/>
                </a:rPr>
                <a:t>legge 20 aprile 2026, n. 50, </a:t>
              </a:r>
              <a:r>
                <a:rPr lang="it-IT" dirty="0">
                  <a:solidFill>
                    <a:schemeClr val="tx2"/>
                  </a:solidFill>
                  <a:latin typeface="+mj-lt"/>
                  <a:cs typeface="Segoe UI" panose="020B0502040204020203" pitchFamily="34" charset="0"/>
                </a:rPr>
                <a:t>recante</a:t>
              </a:r>
              <a:r>
                <a:rPr lang="it-IT" b="1" dirty="0">
                  <a:solidFill>
                    <a:schemeClr val="tx2"/>
                  </a:solidFill>
                  <a:latin typeface="+mj-lt"/>
                  <a:cs typeface="Segoe UI" panose="020B0502040204020203" pitchFamily="34" charset="0"/>
                </a:rPr>
                <a:t> «</a:t>
              </a:r>
              <a:r>
                <a:rPr lang="it-IT" i="1" dirty="0">
                  <a:solidFill>
                    <a:schemeClr val="tx2"/>
                  </a:solidFill>
                  <a:latin typeface="+mj-lt"/>
                  <a:cs typeface="Segoe UI" panose="020B0502040204020203" pitchFamily="34" charset="0"/>
                </a:rPr>
                <a:t>Ulteriori disposizioni urgenti per l'attuazione del Piano nazionale di ripresa e resilienza (PNRR) e in materia di politiche di coesione</a:t>
              </a:r>
              <a:r>
                <a:rPr lang="it-IT" dirty="0">
                  <a:solidFill>
                    <a:schemeClr val="tx2"/>
                  </a:solidFill>
                  <a:latin typeface="+mj-lt"/>
                  <a:cs typeface="Segoe UI" panose="020B0502040204020203" pitchFamily="34" charset="0"/>
                </a:rPr>
                <a:t>»</a:t>
              </a:r>
              <a:r>
                <a:rPr lang="it-IT" b="1" dirty="0">
                  <a:solidFill>
                    <a:schemeClr val="tx2"/>
                  </a:solidFill>
                  <a:latin typeface="+mj-lt"/>
                  <a:cs typeface="Segoe UI" panose="020B0502040204020203" pitchFamily="34" charset="0"/>
                </a:rPr>
                <a:t>***</a:t>
              </a:r>
            </a:p>
            <a:p>
              <a:pPr lvl="0" algn="just">
                <a:buClr>
                  <a:srgbClr val="376092"/>
                </a:buClr>
                <a:defRPr/>
              </a:pPr>
              <a:r>
                <a:rPr lang="it-IT" sz="1200" dirty="0">
                  <a:solidFill>
                    <a:schemeClr val="tx2"/>
                  </a:solidFill>
                  <a:latin typeface="+mj-lt"/>
                  <a:cs typeface="Segoe UI" panose="020B0502040204020203" pitchFamily="34" charset="0"/>
                </a:rPr>
                <a:t>* Nella comunicazione la Commissione ha suggerito agli Stati membri di semplificare i loro piani per la ripresa e la resilienza, di </a:t>
              </a:r>
              <a:r>
                <a:rPr lang="it-IT" sz="1200" b="1" dirty="0">
                  <a:solidFill>
                    <a:schemeClr val="tx2"/>
                  </a:solidFill>
                  <a:latin typeface="+mj-lt"/>
                  <a:cs typeface="Segoe UI" panose="020B0502040204020203" pitchFamily="34" charset="0"/>
                </a:rPr>
                <a:t>includere unicamente le misure realizzabili entro il 31 agosto 2026 </a:t>
              </a:r>
              <a:r>
                <a:rPr lang="it-IT" sz="1200" dirty="0">
                  <a:solidFill>
                    <a:schemeClr val="tx2"/>
                  </a:solidFill>
                  <a:latin typeface="+mj-lt"/>
                  <a:cs typeface="Segoe UI" panose="020B0502040204020203" pitchFamily="34" charset="0"/>
                </a:rPr>
                <a:t>e di valutare misure alternative per utilizzare le restanti dotazioni finanziarie, al fine di semplificare </a:t>
              </a:r>
              <a:r>
                <a:rPr lang="it-IT" sz="1200" b="1" dirty="0">
                  <a:solidFill>
                    <a:schemeClr val="tx2"/>
                  </a:solidFill>
                  <a:latin typeface="+mj-lt"/>
                  <a:cs typeface="Segoe UI" panose="020B0502040204020203" pitchFamily="34" charset="0"/>
                </a:rPr>
                <a:t>la gestione delle richieste di pagamento finale</a:t>
              </a:r>
              <a:r>
                <a:rPr lang="it-IT" sz="1200" dirty="0">
                  <a:solidFill>
                    <a:schemeClr val="tx2"/>
                  </a:solidFill>
                  <a:latin typeface="+mj-lt"/>
                  <a:cs typeface="Segoe UI" panose="020B0502040204020203" pitchFamily="34" charset="0"/>
                </a:rPr>
                <a:t>. Il </a:t>
              </a:r>
              <a:r>
                <a:rPr lang="it-IT" sz="1200" b="1" dirty="0">
                  <a:solidFill>
                    <a:schemeClr val="tx2"/>
                  </a:solidFill>
                  <a:latin typeface="+mj-lt"/>
                  <a:cs typeface="Segoe UI" panose="020B0502040204020203" pitchFamily="34" charset="0"/>
                </a:rPr>
                <a:t>governo italiano ha recepito tali indirizzi</a:t>
              </a:r>
              <a:r>
                <a:rPr lang="it-IT" sz="1200" dirty="0">
                  <a:solidFill>
                    <a:schemeClr val="tx2"/>
                  </a:solidFill>
                  <a:latin typeface="+mj-lt"/>
                  <a:cs typeface="Segoe UI" panose="020B0502040204020203" pitchFamily="34" charset="0"/>
                </a:rPr>
                <a:t>, approvando una revisione del PNRR il 26.9.2025 e ottenendo l'approvazione definitiva del Consiglio Europeo il 27 novembre 2025.</a:t>
              </a:r>
            </a:p>
            <a:p>
              <a:pPr lvl="0" algn="just">
                <a:buClr>
                  <a:srgbClr val="376092"/>
                </a:buClr>
                <a:defRPr/>
              </a:pPr>
              <a:r>
                <a:rPr lang="it-IT" sz="1200" dirty="0">
                  <a:solidFill>
                    <a:schemeClr val="tx2"/>
                  </a:solidFill>
                  <a:latin typeface="+mj-lt"/>
                  <a:cs typeface="Segoe UI" panose="020B0502040204020203" pitchFamily="34" charset="0"/>
                </a:rPr>
                <a:t>**Sono state adottate dalla Struttura di Missione PNRR lo scorso 16 aprile 2026.</a:t>
              </a:r>
            </a:p>
            <a:p>
              <a:pPr lvl="0" algn="just">
                <a:buClr>
                  <a:srgbClr val="376092"/>
                </a:buClr>
                <a:defRPr/>
              </a:pPr>
              <a:r>
                <a:rPr lang="it-IT" sz="1200" dirty="0">
                  <a:solidFill>
                    <a:schemeClr val="tx2"/>
                  </a:solidFill>
                  <a:latin typeface="+mj-lt"/>
                  <a:cs typeface="Segoe UI" panose="020B0502040204020203" pitchFamily="34" charset="0"/>
                </a:rPr>
                <a:t>*** La legge di conversione è entrata in vigore lo scorso 21 aprile 2026.</a:t>
              </a:r>
            </a:p>
          </p:txBody>
        </p:sp>
        <p:sp>
          <p:nvSpPr>
            <p:cNvPr id="3" name="Rettangolo 2">
              <a:extLst>
                <a:ext uri="{FF2B5EF4-FFF2-40B4-BE49-F238E27FC236}">
                  <a16:creationId xmlns:a16="http://schemas.microsoft.com/office/drawing/2014/main" id="{5B1E7EAB-D888-F3C0-1F03-1BD489ADEF16}"/>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algn="ctr"/>
              <a:endParaRPr lang="it-IT"/>
            </a:p>
          </p:txBody>
        </p:sp>
        <p:sp>
          <p:nvSpPr>
            <p:cNvPr id="7" name="Rettangolo con angoli arrotondati 6">
              <a:extLst>
                <a:ext uri="{FF2B5EF4-FFF2-40B4-BE49-F238E27FC236}">
                  <a16:creationId xmlns:a16="http://schemas.microsoft.com/office/drawing/2014/main" id="{DE06E0E3-96CE-D011-6D26-3D31D325F3C7}"/>
                </a:ext>
              </a:extLst>
            </p:cNvPr>
            <p:cNvSpPr/>
            <p:nvPr/>
          </p:nvSpPr>
          <p:spPr>
            <a:xfrm>
              <a:off x="706074" y="680305"/>
              <a:ext cx="2496312" cy="786384"/>
            </a:xfrm>
            <a:prstGeom prst="roundRect">
              <a:avLst/>
            </a:prstGeom>
            <a:solidFill>
              <a:srgbClr val="C6D9F1"/>
            </a:solidFill>
          </p:spPr>
          <p:txBody>
            <a:bodyPr wrap="square" lIns="0" tIns="0" rIns="0" bIns="0" rtlCol="0" anchor="ctr"/>
            <a:lstStyle/>
            <a:p>
              <a:pPr algn="ctr"/>
              <a:r>
                <a:rPr kumimoji="0" lang="it-IT" sz="1800" b="1" i="0" u="none" strike="noStrike" kern="1200" cap="none" spc="0" normalizeH="0" baseline="0" noProof="0" dirty="0">
                  <a:ln>
                    <a:noFill/>
                  </a:ln>
                  <a:solidFill>
                    <a:schemeClr val="tx2"/>
                  </a:solidFill>
                  <a:effectLst/>
                  <a:uLnTx/>
                  <a:uFillTx/>
                  <a:latin typeface="+mj-lt"/>
                  <a:ea typeface="Calibri" panose="020F0502020204030204" pitchFamily="34" charset="0"/>
                  <a:cs typeface="Segoe UI" panose="020B0502040204020203" pitchFamily="34" charset="0"/>
                </a:rPr>
                <a:t>LA VERIFICA DEGLI OBIETTIVI: LE FONTI</a:t>
              </a:r>
              <a:endParaRPr lang="it-IT" dirty="0">
                <a:latin typeface="+mj-lt"/>
                <a:cs typeface="Segoe UI" panose="020B0502040204020203" pitchFamily="34" charset="0"/>
              </a:endParaRPr>
            </a:p>
          </p:txBody>
        </p:sp>
      </p:grpSp>
    </p:spTree>
    <p:extLst>
      <p:ext uri="{BB962C8B-B14F-4D97-AF65-F5344CB8AC3E}">
        <p14:creationId xmlns:p14="http://schemas.microsoft.com/office/powerpoint/2010/main" val="744193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0300F-A26E-3A61-74B5-A8F910B81500}"/>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2BF59AA1-1CAF-7016-6A57-68F2C4EE03AD}"/>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5</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4187E6E4-C127-6FBA-3E42-6EFF12549C37}"/>
              </a:ext>
            </a:extLst>
          </p:cNvPr>
          <p:cNvGrpSpPr/>
          <p:nvPr/>
        </p:nvGrpSpPr>
        <p:grpSpPr>
          <a:xfrm>
            <a:off x="527347" y="481149"/>
            <a:ext cx="11187133" cy="5126034"/>
            <a:chOff x="527347" y="673173"/>
            <a:chExt cx="11187133" cy="5126034"/>
          </a:xfrm>
        </p:grpSpPr>
        <p:sp>
          <p:nvSpPr>
            <p:cNvPr id="6" name="CasellaDiTesto 5">
              <a:extLst>
                <a:ext uri="{FF2B5EF4-FFF2-40B4-BE49-F238E27FC236}">
                  <a16:creationId xmlns:a16="http://schemas.microsoft.com/office/drawing/2014/main" id="{4F2E894E-1EBE-6090-10CD-CE92CFEC7850}"/>
                </a:ext>
              </a:extLst>
            </p:cNvPr>
            <p:cNvSpPr txBox="1"/>
            <p:nvPr/>
          </p:nvSpPr>
          <p:spPr>
            <a:xfrm>
              <a:off x="577174" y="1459557"/>
              <a:ext cx="11137306" cy="4339650"/>
            </a:xfrm>
            <a:prstGeom prst="rect">
              <a:avLst/>
            </a:prstGeom>
            <a:noFill/>
          </p:spPr>
          <p:txBody>
            <a:bodyPr wrap="square">
              <a:spAutoFit/>
            </a:bodyPr>
            <a:lstStyle/>
            <a:p>
              <a:pPr marR="0" lvl="0" algn="just" defTabSz="914400" rtl="0" eaLnBrk="1" fontAlgn="auto" latinLnBrk="0" hangingPunct="1">
                <a:lnSpc>
                  <a:spcPct val="100000"/>
                </a:lnSpc>
                <a:spcBef>
                  <a:spcPts val="0"/>
                </a:spcBef>
                <a:spcAft>
                  <a:spcPts val="1200"/>
                </a:spcAft>
                <a:buClr>
                  <a:srgbClr val="376092"/>
                </a:buClr>
                <a:buSzTx/>
                <a:tabLst/>
                <a:defRPr/>
              </a:pP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Paragrafo 2 - «</a:t>
              </a:r>
              <a:r>
                <a:rPr kumimoji="0" lang="it-IT" sz="2000" b="1"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Monitoraggio, rendicontazione e controllo</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t>
              </a:r>
            </a:p>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Ai fini della valutazione sulle capacità di </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conseguimento degli obiettivi</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in base a quanto indicato nella </a:t>
              </a:r>
              <a:r>
                <a:rPr kumimoji="0" lang="it-IT" sz="2000" b="1" i="0" u="none" strike="noStrike" kern="1200" cap="none" spc="0" normalizeH="0" baseline="0" noProof="0" dirty="0">
                  <a:ln>
                    <a:noFill/>
                  </a:ln>
                  <a:solidFill>
                    <a:srgbClr val="FF0000"/>
                  </a:solidFill>
                  <a:effectLst/>
                  <a:uLnTx/>
                  <a:uFillTx/>
                  <a:latin typeface="Calibri"/>
                  <a:ea typeface="+mn-ea"/>
                  <a:cs typeface="Segoe UI" panose="020B0502040204020203" pitchFamily="34" charset="0"/>
                </a:rPr>
                <a:t>Comunicazione della Commissione europea del 4 giugno 2025 </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r>
                <a:rPr kumimoji="0" lang="it-IT" sz="2000" b="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Next Generation EU – </a:t>
              </a:r>
              <a:r>
                <a:rPr lang="it-IT" sz="2000" i="1" dirty="0">
                  <a:solidFill>
                    <a:srgbClr val="1F497D"/>
                  </a:solidFill>
                  <a:latin typeface="Calibri"/>
                  <a:cs typeface="Segoe UI" panose="020B0502040204020203" pitchFamily="34" charset="0"/>
                </a:rPr>
                <a:t>T</a:t>
              </a:r>
              <a:r>
                <a:rPr kumimoji="0" lang="it-IT" sz="2000" b="0" i="1"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he road to 2026</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 </a:t>
              </a:r>
              <a:r>
                <a:rPr kumimoji="0" lang="it-IT" sz="2000" b="1" i="0" u="none" strike="noStrike" kern="1200" cap="none" spc="0" normalizeH="0" baseline="0" noProof="0" dirty="0">
                  <a:ln>
                    <a:noFill/>
                  </a:ln>
                  <a:solidFill>
                    <a:srgbClr val="FF0000"/>
                  </a:solidFill>
                  <a:effectLst/>
                  <a:uLnTx/>
                  <a:uFillTx/>
                  <a:latin typeface="Calibri"/>
                  <a:ea typeface="+mn-ea"/>
                  <a:cs typeface="Segoe UI" panose="020B0502040204020203" pitchFamily="34" charset="0"/>
                </a:rPr>
                <a:t>tutti gli obiettivi devono essere completati entro il 31 agosto 2026*</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con impossibilità da parte della Commissione ad accettare documentazione integrativa che dimostri il raggiungimento degli obiettivi oltre tale data. Entro tale data, è quindi fondamentale </a:t>
              </a:r>
              <a:r>
                <a:rPr lang="it-IT" sz="2000" dirty="0">
                  <a:solidFill>
                    <a:srgbClr val="1F497D"/>
                  </a:solidFill>
                  <a:latin typeface="Calibri"/>
                  <a:cs typeface="Segoe UI" panose="020B0502040204020203" pitchFamily="34" charset="0"/>
                </a:rPr>
                <a:t>assicurare </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il conseguimento dei risultati </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(performance)*. </a:t>
              </a:r>
            </a:p>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Per quanto riguarda la </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richiesta di pagamento relativa all'ultima rata**</a:t>
              </a:r>
              <a:r>
                <a:rPr lang="it-IT" sz="2000" dirty="0">
                  <a:solidFill>
                    <a:srgbClr val="1F497D"/>
                  </a:solidFill>
                  <a:latin typeface="Calibri"/>
                  <a:cs typeface="Segoe UI" panose="020B0502040204020203" pitchFamily="34" charset="0"/>
                </a:rPr>
                <a:t> - </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da parte degli Stati Membri - la scadenza per la relativa presentazione da parte è </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fissata al 30 settembre 2026</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a:t>
              </a:r>
            </a:p>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Il pagamento dell’ultima rata, da parte della Commissione, avverrà </a:t>
              </a:r>
              <a:r>
                <a:rPr kumimoji="0" lang="it-IT" sz="20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entro il 31 dicembre 2026</a:t>
              </a:r>
              <a:r>
                <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t>
              </a:r>
            </a:p>
            <a:p>
              <a:pPr marR="0" lvl="0" algn="just" defTabSz="914400" rtl="0" eaLnBrk="1" fontAlgn="auto" latinLnBrk="0" hangingPunct="1">
                <a:lnSpc>
                  <a:spcPct val="100000"/>
                </a:lnSpc>
                <a:spcBef>
                  <a:spcPts val="0"/>
                </a:spcBef>
                <a:buClr>
                  <a:srgbClr val="376092"/>
                </a:buClr>
                <a:buSzTx/>
                <a:tabLst/>
                <a:defRPr/>
              </a:pPr>
              <a:r>
                <a:rPr kumimoji="0" lang="it-IT" sz="12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a:t>
              </a:r>
              <a:r>
                <a:rPr kumimoji="0" lang="it-IT" sz="12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Nb</a:t>
              </a:r>
              <a:r>
                <a:rPr kumimoji="0" lang="it-IT" sz="12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È  necessario che al 31 agosto 2026 gli interventi abbiano conseguito i relativi risultati mentre </a:t>
              </a:r>
              <a:r>
                <a:rPr kumimoji="0" lang="it-IT" sz="1200" b="1"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non è strettamente necessario che tutte le spese siano state sostenute entro tale data</a:t>
              </a:r>
              <a:r>
                <a:rPr kumimoji="0" lang="it-IT" sz="12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tranne il caso in cui l'indicatore di spesa rappresenti un obiettivo specifico da perseguire (quali il tasso di assorbimento del budget dell'investimento).</a:t>
              </a:r>
            </a:p>
            <a:p>
              <a:pPr marR="0" lvl="0" algn="just" defTabSz="914400" rtl="0" eaLnBrk="1" fontAlgn="auto" latinLnBrk="0" hangingPunct="1">
                <a:lnSpc>
                  <a:spcPct val="100000"/>
                </a:lnSpc>
                <a:spcBef>
                  <a:spcPts val="0"/>
                </a:spcBef>
                <a:buClr>
                  <a:srgbClr val="376092"/>
                </a:buClr>
                <a:buSzTx/>
                <a:tabLst/>
                <a:defRPr/>
              </a:pPr>
              <a:r>
                <a:rPr kumimoji="0" lang="it-IT" sz="12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rPr>
                <a:t>** la decima rata. Il pagamento della nona rata, richiesta il 30 dicembre 2025, è invece previsto entro il 15.5.2026.</a:t>
              </a:r>
            </a:p>
          </p:txBody>
        </p:sp>
        <p:sp>
          <p:nvSpPr>
            <p:cNvPr id="3" name="Rettangolo 2">
              <a:extLst>
                <a:ext uri="{FF2B5EF4-FFF2-40B4-BE49-F238E27FC236}">
                  <a16:creationId xmlns:a16="http://schemas.microsoft.com/office/drawing/2014/main" id="{B82595E3-5081-900D-E531-D2BDD073DA21}"/>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33208C83-2A80-4D09-57C1-BAAACE5AA5FA}"/>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CIRCOLARE MEF N. 22 del 19 settembre 2025 </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Tree>
    <p:extLst>
      <p:ext uri="{BB962C8B-B14F-4D97-AF65-F5344CB8AC3E}">
        <p14:creationId xmlns:p14="http://schemas.microsoft.com/office/powerpoint/2010/main" val="3802825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50880-8950-B49A-BB7B-B19293A1B36E}"/>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700C30F4-F250-64E3-E015-FEF52FBB0651}"/>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6</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A3CD1AC1-3A75-AD6D-49BD-5A71F0234D16}"/>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159FC1AF-7FBF-F3D0-6B12-56AC03BAEBFF}"/>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E07F85F3-7FFF-1A55-4D71-DA1C90D378DB}"/>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9E3C568C-45E1-3955-6C37-7334BC3D5D63}"/>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35B476CA-3955-F2DB-5D43-5C7B6CEDC81B}"/>
              </a:ext>
            </a:extLst>
          </p:cNvPr>
          <p:cNvSpPr txBox="1"/>
          <p:nvPr/>
        </p:nvSpPr>
        <p:spPr>
          <a:xfrm>
            <a:off x="600635" y="2109126"/>
            <a:ext cx="11064018" cy="2554545"/>
          </a:xfrm>
          <a:prstGeom prst="rect">
            <a:avLst/>
          </a:prstGeom>
          <a:noFill/>
        </p:spPr>
        <p:txBody>
          <a:bodyPr wrap="square">
            <a:spAutoFit/>
          </a:bodyPr>
          <a:lstStyle/>
          <a:p>
            <a:pPr algn="just"/>
            <a:r>
              <a:rPr lang="it-IT" sz="2000" dirty="0">
                <a:solidFill>
                  <a:srgbClr val="1F497D"/>
                </a:solidFill>
                <a:latin typeface="Calibri"/>
                <a:cs typeface="Segoe UI" panose="020B0502040204020203" pitchFamily="34" charset="0"/>
              </a:rPr>
              <a:t>La </a:t>
            </a:r>
            <a:r>
              <a:rPr lang="it-IT" sz="2000" b="1" dirty="0">
                <a:solidFill>
                  <a:srgbClr val="1F497D"/>
                </a:solidFill>
                <a:latin typeface="Calibri"/>
                <a:cs typeface="Segoe UI" panose="020B0502040204020203" pitchFamily="34" charset="0"/>
              </a:rPr>
              <a:t>Struttura di Missione PNRR</a:t>
            </a:r>
            <a:r>
              <a:rPr lang="it-IT" sz="2000" dirty="0">
                <a:solidFill>
                  <a:srgbClr val="1F497D"/>
                </a:solidFill>
                <a:latin typeface="Calibri"/>
                <a:cs typeface="Segoe UI" panose="020B0502040204020203" pitchFamily="34" charset="0"/>
              </a:rPr>
              <a:t>, d’intesa con l’Ispettorato Generale per il PNRR del </a:t>
            </a:r>
            <a:r>
              <a:rPr lang="it-IT" sz="2000" b="1" dirty="0">
                <a:solidFill>
                  <a:srgbClr val="1F497D"/>
                </a:solidFill>
                <a:latin typeface="Calibri"/>
                <a:cs typeface="Segoe UI" panose="020B0502040204020203" pitchFamily="34" charset="0"/>
              </a:rPr>
              <a:t>Ministero dell’Economia e delle Finanze</a:t>
            </a:r>
            <a:r>
              <a:rPr lang="it-IT" sz="2000" dirty="0">
                <a:solidFill>
                  <a:srgbClr val="1F497D"/>
                </a:solidFill>
                <a:latin typeface="Calibri"/>
                <a:cs typeface="Segoe UI" panose="020B0502040204020203" pitchFamily="34" charset="0"/>
              </a:rPr>
              <a:t>, ha adottato le linee guida recanti “</a:t>
            </a:r>
            <a:r>
              <a:rPr lang="it-IT" sz="2000" i="1" dirty="0">
                <a:solidFill>
                  <a:srgbClr val="1F497D"/>
                </a:solidFill>
                <a:latin typeface="Calibri"/>
                <a:cs typeface="Segoe UI" panose="020B0502040204020203" pitchFamily="34" charset="0"/>
              </a:rPr>
              <a:t>Indicazioni operative per la conclusione degli interventi e la rendicontazione finale di target e milestone</a:t>
            </a:r>
            <a:r>
              <a:rPr lang="it-IT" sz="2000" dirty="0">
                <a:solidFill>
                  <a:srgbClr val="1F497D"/>
                </a:solidFill>
                <a:latin typeface="Calibri"/>
                <a:cs typeface="Segoe UI" panose="020B0502040204020203" pitchFamily="34" charset="0"/>
              </a:rPr>
              <a:t>”.</a:t>
            </a:r>
          </a:p>
          <a:p>
            <a:pPr algn="just"/>
            <a:endParaRPr lang="it-IT" sz="2000" dirty="0">
              <a:solidFill>
                <a:srgbClr val="1F497D"/>
              </a:solidFill>
              <a:latin typeface="Calibri"/>
              <a:cs typeface="Segoe UI" panose="020B0502040204020203" pitchFamily="34" charset="0"/>
            </a:endParaRPr>
          </a:p>
          <a:p>
            <a:pPr algn="just"/>
            <a:r>
              <a:rPr lang="it-IT" sz="2000" dirty="0">
                <a:solidFill>
                  <a:srgbClr val="1F497D"/>
                </a:solidFill>
                <a:latin typeface="Calibri"/>
                <a:cs typeface="Segoe UI" panose="020B0502040204020203" pitchFamily="34" charset="0"/>
              </a:rPr>
              <a:t>Ciò, al fine di fornire </a:t>
            </a:r>
            <a:r>
              <a:rPr lang="it-IT" sz="2000" b="1" dirty="0">
                <a:solidFill>
                  <a:srgbClr val="1F497D"/>
                </a:solidFill>
                <a:latin typeface="Calibri"/>
                <a:cs typeface="Segoe UI" panose="020B0502040204020203" pitchFamily="34" charset="0"/>
              </a:rPr>
              <a:t>chiarimenti interpretativi e indicazioni operative uniformi </a:t>
            </a:r>
            <a:r>
              <a:rPr lang="it-IT" sz="2000" dirty="0">
                <a:solidFill>
                  <a:srgbClr val="1F497D"/>
                </a:solidFill>
                <a:latin typeface="Calibri"/>
                <a:cs typeface="Segoe UI" panose="020B0502040204020203" pitchFamily="34" charset="0"/>
              </a:rPr>
              <a:t>in ordine alle </a:t>
            </a:r>
            <a:r>
              <a:rPr lang="it-IT" sz="2000" b="1" dirty="0">
                <a:solidFill>
                  <a:srgbClr val="1F497D"/>
                </a:solidFill>
                <a:latin typeface="Calibri"/>
                <a:cs typeface="Segoe UI" panose="020B0502040204020203" pitchFamily="34" charset="0"/>
              </a:rPr>
              <a:t>modalità di conclusione degli interventi </a:t>
            </a:r>
            <a:r>
              <a:rPr lang="it-IT" sz="2000" dirty="0">
                <a:solidFill>
                  <a:srgbClr val="1F497D"/>
                </a:solidFill>
                <a:latin typeface="Calibri"/>
                <a:cs typeface="Segoe UI" panose="020B0502040204020203" pitchFamily="34" charset="0"/>
              </a:rPr>
              <a:t>e alle </a:t>
            </a:r>
            <a:r>
              <a:rPr lang="it-IT" sz="2000" b="1" dirty="0">
                <a:solidFill>
                  <a:srgbClr val="1F497D"/>
                </a:solidFill>
                <a:latin typeface="Calibri"/>
                <a:cs typeface="Segoe UI" panose="020B0502040204020203" pitchFamily="34" charset="0"/>
              </a:rPr>
              <a:t>evidenze documentali </a:t>
            </a:r>
            <a:r>
              <a:rPr lang="it-IT" sz="2000" dirty="0">
                <a:solidFill>
                  <a:srgbClr val="1F497D"/>
                </a:solidFill>
                <a:latin typeface="Calibri"/>
                <a:cs typeface="Segoe UI" panose="020B0502040204020203" pitchFamily="34" charset="0"/>
              </a:rPr>
              <a:t>richieste ai fini della rendicontazione, della </a:t>
            </a:r>
            <a:r>
              <a:rPr lang="it-IT" sz="2000" b="1" dirty="0">
                <a:solidFill>
                  <a:srgbClr val="1F497D"/>
                </a:solidFill>
                <a:latin typeface="Calibri"/>
                <a:cs typeface="Segoe UI" panose="020B0502040204020203" pitchFamily="34" charset="0"/>
              </a:rPr>
              <a:t>dimostrazione del raggiungimento dei target e milestone </a:t>
            </a:r>
            <a:r>
              <a:rPr lang="it-IT" sz="2000" dirty="0">
                <a:solidFill>
                  <a:srgbClr val="1F497D"/>
                </a:solidFill>
                <a:latin typeface="Calibri"/>
                <a:cs typeface="Segoe UI" panose="020B0502040204020203" pitchFamily="34" charset="0"/>
              </a:rPr>
              <a:t>del Piano Nazionale di Ripresa e Resilienza relativi ad interventi attuati dai Comuni e da loro associazioni.  </a:t>
            </a:r>
          </a:p>
        </p:txBody>
      </p:sp>
      <p:sp>
        <p:nvSpPr>
          <p:cNvPr id="9" name="CasellaDiTesto 8">
            <a:extLst>
              <a:ext uri="{FF2B5EF4-FFF2-40B4-BE49-F238E27FC236}">
                <a16:creationId xmlns:a16="http://schemas.microsoft.com/office/drawing/2014/main" id="{430FEC9C-24DD-C4DE-5B12-50C6AC751FD2}"/>
              </a:ext>
            </a:extLst>
          </p:cNvPr>
          <p:cNvSpPr txBox="1"/>
          <p:nvPr/>
        </p:nvSpPr>
        <p:spPr>
          <a:xfrm>
            <a:off x="732968" y="1339684"/>
            <a:ext cx="10747832" cy="369332"/>
          </a:xfrm>
          <a:prstGeom prst="rect">
            <a:avLst/>
          </a:prstGeom>
          <a:noFill/>
        </p:spPr>
        <p:txBody>
          <a:bodyPr wrap="square">
            <a:spAutoFit/>
          </a:bodyPr>
          <a:lstStyle/>
          <a:p>
            <a:pPr algn="ctr"/>
            <a:r>
              <a:rPr lang="it-IT" b="1" dirty="0">
                <a:solidFill>
                  <a:schemeClr val="tx2"/>
                </a:solidFill>
              </a:rPr>
              <a:t>CHI LE HA ADOTTATE e CON QUALE OBIETTIVO?</a:t>
            </a:r>
          </a:p>
        </p:txBody>
      </p:sp>
    </p:spTree>
    <p:extLst>
      <p:ext uri="{BB962C8B-B14F-4D97-AF65-F5344CB8AC3E}">
        <p14:creationId xmlns:p14="http://schemas.microsoft.com/office/powerpoint/2010/main" val="2911992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F72E4-1484-2E09-0F70-6A19DB3A6D54}"/>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356CEF82-EC41-2899-985B-52B19ACCBF60}"/>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7</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7475F711-CD6B-512B-D1BC-A7F4F594FCA6}"/>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98B6B7C8-FC90-4D6B-AC0D-B9A5742B6EF5}"/>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B9065212-BBD8-9267-A508-B53CE832F63A}"/>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05EB0C9A-CACC-29C0-FD01-F07F31E66645}"/>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BA3BAADD-562C-A06D-CBF8-5F9FFA90A118}"/>
              </a:ext>
            </a:extLst>
          </p:cNvPr>
          <p:cNvSpPr txBox="1"/>
          <p:nvPr/>
        </p:nvSpPr>
        <p:spPr>
          <a:xfrm>
            <a:off x="650462" y="1452199"/>
            <a:ext cx="11064018" cy="4214295"/>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b="1" dirty="0">
                <a:solidFill>
                  <a:srgbClr val="1F497D"/>
                </a:solidFill>
                <a:latin typeface="Calibri"/>
              </a:rPr>
              <a:t>Paragrafo 1</a:t>
            </a:r>
            <a:r>
              <a:rPr lang="it-IT" b="1" i="1" dirty="0">
                <a:solidFill>
                  <a:srgbClr val="1F497D"/>
                </a:solidFill>
                <a:latin typeface="Calibri"/>
              </a:rPr>
              <a:t> –  </a:t>
            </a:r>
            <a:r>
              <a:rPr lang="it-IT" i="1" dirty="0">
                <a:solidFill>
                  <a:srgbClr val="1F497D"/>
                </a:solidFill>
                <a:latin typeface="Calibri"/>
              </a:rPr>
              <a:t>Premessa;</a:t>
            </a: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b="1" dirty="0">
                <a:solidFill>
                  <a:srgbClr val="1F497D"/>
                </a:solidFill>
                <a:latin typeface="Calibri"/>
              </a:rPr>
              <a:t>Paragrafo 2 </a:t>
            </a:r>
            <a:r>
              <a:rPr lang="it-IT" b="1" i="1" dirty="0">
                <a:solidFill>
                  <a:srgbClr val="1F497D"/>
                </a:solidFill>
                <a:latin typeface="Calibri"/>
              </a:rPr>
              <a:t>– “</a:t>
            </a:r>
            <a:r>
              <a:rPr lang="it-IT" i="1" dirty="0">
                <a:solidFill>
                  <a:srgbClr val="1F497D"/>
                </a:solidFill>
                <a:latin typeface="Calibri"/>
              </a:rPr>
              <a:t>Certificato di ultimazione dei lavori e certificato di regolare esecuzione/fornitura quale </a:t>
            </a:r>
            <a:r>
              <a:rPr lang="it-IT" i="1" dirty="0" err="1">
                <a:solidFill>
                  <a:srgbClr val="1F497D"/>
                </a:solidFill>
                <a:latin typeface="Calibri"/>
              </a:rPr>
              <a:t>evidence</a:t>
            </a:r>
            <a:r>
              <a:rPr lang="it-IT" i="1" dirty="0">
                <a:solidFill>
                  <a:srgbClr val="1F497D"/>
                </a:solidFill>
                <a:latin typeface="Calibri"/>
              </a:rPr>
              <a:t> ai fini della rendicontazione PNRR</a:t>
            </a:r>
            <a:r>
              <a:rPr lang="it-IT" b="1" i="1" dirty="0">
                <a:solidFill>
                  <a:srgbClr val="1F497D"/>
                </a:solidFill>
                <a:latin typeface="Calibri"/>
              </a:rPr>
              <a:t>”:</a:t>
            </a:r>
          </a:p>
          <a:p>
            <a:pPr marL="742950" lvl="1" indent="-285750" algn="just">
              <a:lnSpc>
                <a:spcPct val="115000"/>
              </a:lnSpc>
              <a:buFont typeface="Wingdings" panose="05000000000000000000" pitchFamily="2" charset="2"/>
              <a:buChar char="ü"/>
            </a:pPr>
            <a:r>
              <a:rPr lang="it-IT" b="1" i="1" dirty="0">
                <a:solidFill>
                  <a:srgbClr val="1F497D"/>
                </a:solidFill>
                <a:latin typeface="Calibri"/>
              </a:rPr>
              <a:t> 2.1 </a:t>
            </a:r>
            <a:r>
              <a:rPr lang="it-IT" i="1" dirty="0">
                <a:solidFill>
                  <a:srgbClr val="1F497D"/>
                </a:solidFill>
                <a:latin typeface="Calibri"/>
              </a:rPr>
              <a:t>Contenuto minimo del certificato di ultimazione dei lavori ai fini della rendicontazione PNRR</a:t>
            </a:r>
          </a:p>
          <a:p>
            <a:pPr marL="742950" lvl="1" indent="-285750" algn="just">
              <a:lnSpc>
                <a:spcPct val="115000"/>
              </a:lnSpc>
              <a:buFont typeface="Wingdings" panose="05000000000000000000" pitchFamily="2" charset="2"/>
              <a:buChar char="ü"/>
            </a:pPr>
            <a:r>
              <a:rPr lang="it-IT" b="1" i="1" dirty="0">
                <a:solidFill>
                  <a:srgbClr val="1F497D"/>
                </a:solidFill>
                <a:latin typeface="Calibri"/>
              </a:rPr>
              <a:t>2.2 </a:t>
            </a:r>
            <a:r>
              <a:rPr lang="it-IT" i="1" dirty="0">
                <a:solidFill>
                  <a:srgbClr val="1F497D"/>
                </a:solidFill>
                <a:latin typeface="Calibri"/>
              </a:rPr>
              <a:t>Contenuto minimo del certificato di regolare esecuzione/verifica di conformità ai fini della rendicontazione PNRR</a:t>
            </a:r>
          </a:p>
          <a:p>
            <a:pPr marL="742950" lvl="1" indent="-285750" algn="just">
              <a:lnSpc>
                <a:spcPct val="115000"/>
              </a:lnSpc>
              <a:buFont typeface="Wingdings" panose="05000000000000000000" pitchFamily="2" charset="2"/>
              <a:buChar char="ü"/>
            </a:pPr>
            <a:r>
              <a:rPr lang="it-IT" b="1" i="1" dirty="0">
                <a:solidFill>
                  <a:srgbClr val="1F497D"/>
                </a:solidFill>
                <a:latin typeface="Calibri"/>
              </a:rPr>
              <a:t>2.3 </a:t>
            </a:r>
            <a:r>
              <a:rPr lang="it-IT" i="1" dirty="0">
                <a:solidFill>
                  <a:srgbClr val="1F497D"/>
                </a:solidFill>
                <a:latin typeface="Calibri"/>
              </a:rPr>
              <a:t>Termine perentorio per lavorazioni residuali e rilevanza temporale ai fini PNRR</a:t>
            </a:r>
          </a:p>
          <a:p>
            <a:pPr marL="742950" lvl="1" indent="-285750" algn="just">
              <a:lnSpc>
                <a:spcPct val="115000"/>
              </a:lnSpc>
              <a:spcAft>
                <a:spcPts val="600"/>
              </a:spcAft>
              <a:buFont typeface="Wingdings" panose="05000000000000000000" pitchFamily="2" charset="2"/>
              <a:buChar char="ü"/>
            </a:pPr>
            <a:r>
              <a:rPr lang="it-IT" b="1" i="1" dirty="0">
                <a:solidFill>
                  <a:srgbClr val="1F497D"/>
                </a:solidFill>
                <a:latin typeface="Calibri"/>
              </a:rPr>
              <a:t>2.4 </a:t>
            </a:r>
            <a:r>
              <a:rPr lang="it-IT" i="1" dirty="0">
                <a:solidFill>
                  <a:srgbClr val="1F497D"/>
                </a:solidFill>
                <a:latin typeface="Calibri"/>
              </a:rPr>
              <a:t>Rapporto tra certificato di ultimazione dei lavori e certificato di collaudo/regolare esecuzione;</a:t>
            </a: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b="1" dirty="0">
                <a:solidFill>
                  <a:srgbClr val="1F497D"/>
                </a:solidFill>
                <a:latin typeface="Calibri"/>
              </a:rPr>
              <a:t>Paragrafo 3</a:t>
            </a:r>
            <a:r>
              <a:rPr lang="it-IT" b="1" i="1" dirty="0">
                <a:solidFill>
                  <a:srgbClr val="1F497D"/>
                </a:solidFill>
                <a:latin typeface="Calibri"/>
              </a:rPr>
              <a:t> – “</a:t>
            </a:r>
            <a:r>
              <a:rPr lang="it-IT" i="1" dirty="0">
                <a:solidFill>
                  <a:srgbClr val="1F497D"/>
                </a:solidFill>
                <a:latin typeface="Calibri"/>
              </a:rPr>
              <a:t>Chiarimenti in merito alle misure con scadenza europea T1/2026 (marzo 2026) e scadenze nazionali</a:t>
            </a:r>
            <a:r>
              <a:rPr lang="it-IT" b="1" i="1" dirty="0">
                <a:solidFill>
                  <a:srgbClr val="1F497D"/>
                </a:solidFill>
                <a:latin typeface="Calibri"/>
              </a:rPr>
              <a:t>”:</a:t>
            </a: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b="1" dirty="0">
                <a:solidFill>
                  <a:srgbClr val="1F497D"/>
                </a:solidFill>
                <a:latin typeface="Calibri"/>
              </a:rPr>
              <a:t>Paragrafo 4 </a:t>
            </a:r>
            <a:r>
              <a:rPr lang="it-IT" b="1" i="1" dirty="0">
                <a:solidFill>
                  <a:srgbClr val="1F497D"/>
                </a:solidFill>
                <a:latin typeface="Calibri"/>
              </a:rPr>
              <a:t>– “</a:t>
            </a:r>
            <a:r>
              <a:rPr lang="it-IT" i="1" dirty="0">
                <a:solidFill>
                  <a:srgbClr val="1F497D"/>
                </a:solidFill>
                <a:latin typeface="Calibri"/>
              </a:rPr>
              <a:t>Chiarimenti in merito alle misure con scadenza europea al T2/2026 (30 giugno 2026)”;</a:t>
            </a:r>
          </a:p>
          <a:p>
            <a:pPr marR="0" lvl="0" algn="r" defTabSz="914400" rtl="0" eaLnBrk="1" fontAlgn="auto" latinLnBrk="0" hangingPunct="1">
              <a:lnSpc>
                <a:spcPct val="115000"/>
              </a:lnSpc>
              <a:spcBef>
                <a:spcPts val="0"/>
              </a:spcBef>
              <a:spcAft>
                <a:spcPts val="600"/>
              </a:spcAft>
              <a:buClrTx/>
              <a:buSzTx/>
              <a:tabLst/>
              <a:defRPr/>
            </a:pPr>
            <a:r>
              <a:rPr lang="it-IT" sz="1400" i="1" dirty="0">
                <a:solidFill>
                  <a:srgbClr val="1F497D"/>
                </a:solidFill>
                <a:latin typeface="Calibri"/>
              </a:rPr>
              <a:t>…segue..</a:t>
            </a:r>
          </a:p>
        </p:txBody>
      </p:sp>
      <p:sp>
        <p:nvSpPr>
          <p:cNvPr id="9" name="CasellaDiTesto 8">
            <a:extLst>
              <a:ext uri="{FF2B5EF4-FFF2-40B4-BE49-F238E27FC236}">
                <a16:creationId xmlns:a16="http://schemas.microsoft.com/office/drawing/2014/main" id="{DFDC2EFA-8097-0B57-885E-7D1ACD507AE6}"/>
              </a:ext>
            </a:extLst>
          </p:cNvPr>
          <p:cNvSpPr txBox="1"/>
          <p:nvPr/>
        </p:nvSpPr>
        <p:spPr>
          <a:xfrm>
            <a:off x="732968" y="1082867"/>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LA STRUTTURA </a:t>
            </a:r>
          </a:p>
        </p:txBody>
      </p:sp>
    </p:spTree>
    <p:extLst>
      <p:ext uri="{BB962C8B-B14F-4D97-AF65-F5344CB8AC3E}">
        <p14:creationId xmlns:p14="http://schemas.microsoft.com/office/powerpoint/2010/main" val="303565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0EFC6-5DBD-26C6-C458-22A79B39B138}"/>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CFE06C77-1F29-4BDD-802B-5072B47CD26B}"/>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8</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0389C14E-36A3-1C11-85CF-1C2980B38FFC}"/>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066A532D-9B06-F402-E37D-2A39B4268C3C}"/>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A568FAB7-9B7A-3A1A-70C7-A77871499CE3}"/>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AB1A7A12-044E-A6CD-F5C3-28A58C649FAC}"/>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176761A3-85DF-C513-8FCD-1DC45D6C04C6}"/>
              </a:ext>
            </a:extLst>
          </p:cNvPr>
          <p:cNvSpPr txBox="1"/>
          <p:nvPr/>
        </p:nvSpPr>
        <p:spPr>
          <a:xfrm>
            <a:off x="600635" y="1669963"/>
            <a:ext cx="11064018" cy="3849580"/>
          </a:xfrm>
          <a:prstGeom prst="rect">
            <a:avLst/>
          </a:prstGeom>
          <a:noFill/>
        </p:spPr>
        <p:txBody>
          <a:bodyPr wrap="square">
            <a:spAutoFit/>
          </a:bodyPr>
          <a:lstStyle/>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kumimoji="0" lang="it-IT" b="1" i="0" u="none" strike="noStrike" kern="1200" cap="none" spc="0" normalizeH="0" baseline="0" noProof="0" dirty="0">
                <a:ln>
                  <a:noFill/>
                </a:ln>
                <a:solidFill>
                  <a:srgbClr val="1F497D"/>
                </a:solidFill>
                <a:effectLst/>
                <a:uLnTx/>
                <a:uFillTx/>
                <a:latin typeface="Calibri"/>
                <a:ea typeface="+mn-ea"/>
                <a:cs typeface="+mn-cs"/>
              </a:rPr>
              <a:t>Paragrafo 5</a:t>
            </a:r>
            <a:r>
              <a:rPr kumimoji="0" lang="it-IT" b="1" i="1" u="none" strike="noStrike" kern="1200" cap="none" spc="0" normalizeH="0" baseline="0" noProof="0" dirty="0">
                <a:ln>
                  <a:noFill/>
                </a:ln>
                <a:solidFill>
                  <a:srgbClr val="1F497D"/>
                </a:solidFill>
                <a:effectLst/>
                <a:uLnTx/>
                <a:uFillTx/>
                <a:latin typeface="Calibri"/>
                <a:ea typeface="+mn-ea"/>
                <a:cs typeface="+mn-cs"/>
              </a:rPr>
              <a:t> – “</a:t>
            </a:r>
            <a:r>
              <a:rPr kumimoji="0" lang="it-IT" b="0" i="1" u="none" strike="noStrike" kern="1200" cap="none" spc="0" normalizeH="0" baseline="0" noProof="0" dirty="0">
                <a:ln>
                  <a:noFill/>
                </a:ln>
                <a:solidFill>
                  <a:srgbClr val="1F497D"/>
                </a:solidFill>
                <a:effectLst/>
                <a:uLnTx/>
                <a:uFillTx/>
                <a:latin typeface="Calibri"/>
                <a:ea typeface="+mn-ea"/>
                <a:cs typeface="+mn-cs"/>
              </a:rPr>
              <a:t>Indicazioni operative</a:t>
            </a:r>
            <a:r>
              <a:rPr kumimoji="0" lang="it-IT" b="1" i="1" u="none" strike="noStrike" kern="1200" cap="none" spc="0" normalizeH="0" baseline="0" noProof="0" dirty="0">
                <a:ln>
                  <a:noFill/>
                </a:ln>
                <a:solidFill>
                  <a:srgbClr val="1F497D"/>
                </a:solidFill>
                <a:effectLst/>
                <a:uLnTx/>
                <a:uFillTx/>
                <a:latin typeface="Calibri"/>
                <a:ea typeface="+mn-ea"/>
                <a:cs typeface="+mn-cs"/>
              </a:rPr>
              <a:t>”;</a:t>
            </a: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kumimoji="0" lang="it-IT" b="1" i="0" u="none" strike="noStrike" kern="1200" cap="none" spc="0" normalizeH="0" baseline="0" noProof="0" dirty="0">
                <a:ln>
                  <a:noFill/>
                </a:ln>
                <a:solidFill>
                  <a:srgbClr val="1F497D"/>
                </a:solidFill>
                <a:effectLst/>
                <a:uLnTx/>
                <a:uFillTx/>
                <a:latin typeface="Calibri"/>
                <a:ea typeface="+mn-ea"/>
                <a:cs typeface="+mn-cs"/>
              </a:rPr>
              <a:t>Paragrafo 6</a:t>
            </a:r>
            <a:r>
              <a:rPr kumimoji="0" lang="it-IT" b="1" i="1" u="none" strike="noStrike" kern="1200" cap="none" spc="0" normalizeH="0" baseline="0" noProof="0" dirty="0">
                <a:ln>
                  <a:noFill/>
                </a:ln>
                <a:solidFill>
                  <a:srgbClr val="1F497D"/>
                </a:solidFill>
                <a:effectLst/>
                <a:uLnTx/>
                <a:uFillTx/>
                <a:latin typeface="Calibri"/>
                <a:ea typeface="+mn-ea"/>
                <a:cs typeface="+mn-cs"/>
              </a:rPr>
              <a:t> – “</a:t>
            </a:r>
            <a:r>
              <a:rPr kumimoji="0" lang="it-IT" b="0" i="1" u="none" strike="noStrike" kern="1200" cap="none" spc="0" normalizeH="0" baseline="0" noProof="0" dirty="0">
                <a:ln>
                  <a:noFill/>
                </a:ln>
                <a:solidFill>
                  <a:srgbClr val="1F497D"/>
                </a:solidFill>
                <a:effectLst/>
                <a:uLnTx/>
                <a:uFillTx/>
                <a:latin typeface="Calibri"/>
                <a:ea typeface="+mn-ea"/>
                <a:cs typeface="+mn-cs"/>
              </a:rPr>
              <a:t>Disposizioni finali</a:t>
            </a:r>
            <a:r>
              <a:rPr kumimoji="0" lang="it-IT" b="1" i="1" u="none" strike="noStrike" kern="1200" cap="none" spc="0" normalizeH="0" baseline="0" noProof="0" dirty="0">
                <a:ln>
                  <a:noFill/>
                </a:ln>
                <a:solidFill>
                  <a:srgbClr val="1F497D"/>
                </a:solidFill>
                <a:effectLst/>
                <a:uLnTx/>
                <a:uFillTx/>
                <a:latin typeface="Calibri"/>
                <a:ea typeface="+mn-ea"/>
                <a:cs typeface="+mn-cs"/>
              </a:rPr>
              <a:t>”.</a:t>
            </a:r>
          </a:p>
          <a:p>
            <a:pPr marR="0" lvl="0" algn="ctr" defTabSz="914400" rtl="0" eaLnBrk="1" fontAlgn="auto" latinLnBrk="0" hangingPunct="1">
              <a:lnSpc>
                <a:spcPct val="115000"/>
              </a:lnSpc>
              <a:spcBef>
                <a:spcPts val="0"/>
              </a:spcBef>
              <a:spcAft>
                <a:spcPts val="600"/>
              </a:spcAft>
              <a:buClrTx/>
              <a:buSzTx/>
              <a:tabLst/>
              <a:defRPr/>
            </a:pPr>
            <a:r>
              <a:rPr kumimoji="0" lang="it-IT" b="1" i="1" u="none" strike="noStrike" kern="1200" cap="none" spc="0" normalizeH="0" baseline="0" noProof="0" dirty="0">
                <a:ln>
                  <a:noFill/>
                </a:ln>
                <a:solidFill>
                  <a:srgbClr val="1F497D"/>
                </a:solidFill>
                <a:effectLst/>
                <a:uLnTx/>
                <a:uFillTx/>
                <a:latin typeface="Calibri"/>
                <a:ea typeface="+mn-ea"/>
                <a:cs typeface="+mn-cs"/>
              </a:rPr>
              <a:t>***</a:t>
            </a: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r>
              <a:rPr lang="it-IT" b="1" dirty="0">
                <a:solidFill>
                  <a:srgbClr val="1F497D"/>
                </a:solidFill>
                <a:latin typeface="Calibri"/>
              </a:rPr>
              <a:t>GLI ALLEGATI </a:t>
            </a:r>
            <a:r>
              <a:rPr kumimoji="0" lang="it-IT" b="1" i="0" u="none" strike="noStrike" kern="1200" cap="none" spc="0" normalizeH="0" baseline="0" noProof="0" dirty="0">
                <a:ln>
                  <a:noFill/>
                </a:ln>
                <a:solidFill>
                  <a:srgbClr val="1F497D"/>
                </a:solidFill>
                <a:effectLst/>
                <a:uLnTx/>
                <a:uFillTx/>
                <a:latin typeface="Calibri"/>
                <a:ea typeface="+mn-ea"/>
                <a:cs typeface="+mn-cs"/>
              </a:rPr>
              <a:t>:</a:t>
            </a:r>
          </a:p>
          <a:p>
            <a:pPr marL="800100" marR="0" lvl="1"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ü"/>
              <a:tabLst/>
              <a:defRPr/>
            </a:pPr>
            <a:r>
              <a:rPr kumimoji="0" lang="it-IT" b="1" i="1" u="none" strike="noStrike" kern="1200" cap="none" spc="0" normalizeH="0" baseline="0" noProof="0" dirty="0">
                <a:ln>
                  <a:noFill/>
                </a:ln>
                <a:solidFill>
                  <a:srgbClr val="1F497D"/>
                </a:solidFill>
                <a:effectLst/>
                <a:uLnTx/>
                <a:uFillTx/>
                <a:latin typeface="Calibri"/>
                <a:ea typeface="+mn-ea"/>
                <a:cs typeface="+mn-cs"/>
              </a:rPr>
              <a:t>Allegato n. 1  – Sez. A e Sez. B</a:t>
            </a:r>
            <a:r>
              <a:rPr kumimoji="0" lang="it-IT" i="1" u="none" strike="noStrike" kern="1200" cap="none" spc="0" normalizeH="0" baseline="0" noProof="0" dirty="0">
                <a:ln>
                  <a:noFill/>
                </a:ln>
                <a:solidFill>
                  <a:srgbClr val="1F497D"/>
                </a:solidFill>
                <a:effectLst/>
                <a:uLnTx/>
                <a:uFillTx/>
                <a:latin typeface="Calibri"/>
                <a:ea typeface="+mn-ea"/>
                <a:cs typeface="+mn-cs"/>
              </a:rPr>
              <a:t> (recanti le misure direttamente interessate dall’applicazione delle linee guida)</a:t>
            </a:r>
          </a:p>
          <a:p>
            <a:pPr marL="800100" marR="0" lvl="1"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ü"/>
              <a:tabLst/>
              <a:defRPr/>
            </a:pPr>
            <a:r>
              <a:rPr kumimoji="0" lang="it-IT" b="1" i="1" u="none" strike="noStrike" kern="1200" cap="none" spc="0" normalizeH="0" baseline="0" noProof="0" dirty="0">
                <a:ln>
                  <a:noFill/>
                </a:ln>
                <a:solidFill>
                  <a:srgbClr val="1F497D"/>
                </a:solidFill>
                <a:effectLst/>
                <a:uLnTx/>
                <a:uFillTx/>
                <a:latin typeface="Calibri"/>
                <a:ea typeface="+mn-ea"/>
                <a:cs typeface="+mn-cs"/>
              </a:rPr>
              <a:t>Allegato n. 2 – modello di certificato di ultimazione dei lavori</a:t>
            </a:r>
          </a:p>
          <a:p>
            <a:pPr marL="800100" marR="0" lvl="1"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ü"/>
              <a:tabLst/>
              <a:defRPr/>
            </a:pPr>
            <a:r>
              <a:rPr kumimoji="0" lang="it-IT" b="1" i="1" u="none" strike="noStrike" kern="1200" cap="none" spc="0" normalizeH="0" baseline="0" noProof="0" dirty="0">
                <a:ln>
                  <a:noFill/>
                </a:ln>
                <a:solidFill>
                  <a:srgbClr val="1F497D"/>
                </a:solidFill>
                <a:effectLst/>
                <a:uLnTx/>
                <a:uFillTx/>
                <a:latin typeface="Calibri"/>
                <a:ea typeface="+mn-ea"/>
                <a:cs typeface="+mn-cs"/>
              </a:rPr>
              <a:t>Allegato n. 3 – modello di certificato di regolare esecuzione/fornitura</a:t>
            </a:r>
          </a:p>
          <a:p>
            <a:pPr marL="800100" marR="0" lvl="1"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ü"/>
              <a:tabLst/>
              <a:defRPr/>
            </a:pPr>
            <a:r>
              <a:rPr kumimoji="0" lang="it-IT" b="1" i="1" u="none" strike="noStrike" kern="1200" cap="none" spc="0" normalizeH="0" baseline="0" noProof="0" dirty="0">
                <a:ln>
                  <a:noFill/>
                </a:ln>
                <a:solidFill>
                  <a:srgbClr val="1F497D"/>
                </a:solidFill>
                <a:effectLst/>
                <a:uLnTx/>
                <a:uFillTx/>
                <a:latin typeface="Calibri"/>
                <a:ea typeface="+mn-ea"/>
                <a:cs typeface="+mn-cs"/>
              </a:rPr>
              <a:t>Allegato n. 4 – Target con scadenza T1/2026 ricondotti al termine </a:t>
            </a:r>
            <a:r>
              <a:rPr kumimoji="0" lang="it-IT" b="1" i="1" u="none" strike="noStrike" kern="1200" cap="none" spc="0" normalizeH="0" baseline="0" noProof="0">
                <a:ln>
                  <a:noFill/>
                </a:ln>
                <a:solidFill>
                  <a:srgbClr val="1F497D"/>
                </a:solidFill>
                <a:effectLst/>
                <a:uLnTx/>
                <a:uFillTx/>
                <a:latin typeface="Calibri"/>
                <a:ea typeface="+mn-ea"/>
                <a:cs typeface="+mn-cs"/>
              </a:rPr>
              <a:t>T2/2026 </a:t>
            </a:r>
            <a:endParaRPr kumimoji="0" lang="it-IT" sz="1600" b="1" i="1" u="none" strike="noStrike" kern="1200" cap="none" spc="0" normalizeH="0" baseline="0" noProof="0" dirty="0">
              <a:ln>
                <a:noFill/>
              </a:ln>
              <a:solidFill>
                <a:srgbClr val="1F497D"/>
              </a:solidFill>
              <a:effectLst/>
              <a:uLnTx/>
              <a:uFillTx/>
              <a:latin typeface="Calibri"/>
              <a:ea typeface="+mn-ea"/>
              <a:cs typeface="+mn-cs"/>
            </a:endParaRP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ü"/>
              <a:tabLst/>
              <a:defRPr/>
            </a:pPr>
            <a:endParaRPr kumimoji="0" lang="it-IT" sz="1600" b="1" i="1" u="none" strike="noStrike" kern="1200" cap="none" spc="0" normalizeH="0" baseline="0" noProof="0" dirty="0">
              <a:ln>
                <a:noFill/>
              </a:ln>
              <a:solidFill>
                <a:srgbClr val="1F497D"/>
              </a:solidFill>
              <a:effectLst/>
              <a:uLnTx/>
              <a:uFillTx/>
              <a:latin typeface="Calibri"/>
              <a:ea typeface="+mn-ea"/>
              <a:cs typeface="+mn-cs"/>
            </a:endParaRPr>
          </a:p>
          <a:p>
            <a:pPr marL="342900" marR="0" lvl="0" indent="-342900" algn="just" defTabSz="914400" rtl="0" eaLnBrk="1" fontAlgn="auto" latinLnBrk="0" hangingPunct="1">
              <a:lnSpc>
                <a:spcPct val="115000"/>
              </a:lnSpc>
              <a:spcBef>
                <a:spcPts val="0"/>
              </a:spcBef>
              <a:spcAft>
                <a:spcPts val="600"/>
              </a:spcAft>
              <a:buClrTx/>
              <a:buSzTx/>
              <a:buFont typeface="Wingdings" panose="05000000000000000000" pitchFamily="2" charset="2"/>
              <a:buChar char="§"/>
              <a:tabLst/>
              <a:defRPr/>
            </a:pPr>
            <a:endParaRPr kumimoji="0" lang="it-IT" sz="1400" b="1" i="1" u="none" strike="noStrike" kern="1200" cap="none" spc="0" normalizeH="0" baseline="0" noProof="0" dirty="0">
              <a:ln>
                <a:noFill/>
              </a:ln>
              <a:solidFill>
                <a:srgbClr val="1F497D"/>
              </a:solidFill>
              <a:effectLst/>
              <a:uLnTx/>
              <a:uFillTx/>
              <a:latin typeface="Calibri"/>
              <a:ea typeface="+mn-ea"/>
              <a:cs typeface="+mn-cs"/>
            </a:endParaRPr>
          </a:p>
        </p:txBody>
      </p:sp>
      <p:sp>
        <p:nvSpPr>
          <p:cNvPr id="9" name="CasellaDiTesto 8">
            <a:extLst>
              <a:ext uri="{FF2B5EF4-FFF2-40B4-BE49-F238E27FC236}">
                <a16:creationId xmlns:a16="http://schemas.microsoft.com/office/drawing/2014/main" id="{3A6A2C3C-0DFC-216F-954E-EA338A93CC36}"/>
              </a:ext>
            </a:extLst>
          </p:cNvPr>
          <p:cNvSpPr txBox="1"/>
          <p:nvPr/>
        </p:nvSpPr>
        <p:spPr>
          <a:xfrm>
            <a:off x="711200" y="1143573"/>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LA STRUTTURA </a:t>
            </a:r>
          </a:p>
        </p:txBody>
      </p:sp>
    </p:spTree>
    <p:extLst>
      <p:ext uri="{BB962C8B-B14F-4D97-AF65-F5344CB8AC3E}">
        <p14:creationId xmlns:p14="http://schemas.microsoft.com/office/powerpoint/2010/main" val="294889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6E0A6-88A5-6707-B261-4B612C84800A}"/>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774C89EE-7C98-1823-7812-200209BBD932}"/>
              </a:ext>
            </a:extLst>
          </p:cNvPr>
          <p:cNvSpPr>
            <a:spLocks noGrp="1"/>
          </p:cNvSpPr>
          <p:nvPr>
            <p:ph type="sldNum" sz="quarter" idx="7"/>
          </p:nvPr>
        </p:nvSpPr>
        <p:spPr/>
        <p:txBody>
          <a:bodyPr/>
          <a:lstStyle/>
          <a:p>
            <a:pPr marL="38099" marR="0" lvl="0" indent="0" algn="ctr" defTabSz="914400" rtl="0" eaLnBrk="1" fontAlgn="auto" latinLnBrk="0" hangingPunct="1">
              <a:lnSpc>
                <a:spcPts val="1240"/>
              </a:lnSpc>
              <a:spcBef>
                <a:spcPts val="0"/>
              </a:spcBef>
              <a:spcAft>
                <a:spcPts val="0"/>
              </a:spcAft>
              <a:buClrTx/>
              <a:buSzTx/>
              <a:buFontTx/>
              <a:buNone/>
              <a:tabLst/>
              <a:defRPr/>
            </a:pPr>
            <a:fld id="{81D60167-4931-47E6-BA6A-407CBD079E47}" type="slidenum">
              <a:rPr kumimoji="0" lang="it-IT" sz="1200" b="0" i="0" u="none" strike="noStrike" kern="1200" cap="none" spc="0" normalizeH="0" baseline="0" noProof="0" smtClean="0">
                <a:ln>
                  <a:noFill/>
                </a:ln>
                <a:solidFill>
                  <a:srgbClr val="888888"/>
                </a:solidFill>
                <a:effectLst/>
                <a:uLnTx/>
                <a:uFillTx/>
                <a:latin typeface="Calibri"/>
                <a:ea typeface="+mn-ea"/>
                <a:cs typeface="Calibri"/>
              </a:rPr>
              <a:pPr marL="38099" marR="0" lvl="0" indent="0" algn="ctr" defTabSz="914400" rtl="0" eaLnBrk="1" fontAlgn="auto" latinLnBrk="0" hangingPunct="1">
                <a:lnSpc>
                  <a:spcPts val="1240"/>
                </a:lnSpc>
                <a:spcBef>
                  <a:spcPts val="0"/>
                </a:spcBef>
                <a:spcAft>
                  <a:spcPts val="0"/>
                </a:spcAft>
                <a:buClrTx/>
                <a:buSzTx/>
                <a:buFontTx/>
                <a:buNone/>
                <a:tabLst/>
                <a:defRPr/>
              </a:pPr>
              <a:t>9</a:t>
            </a:fld>
            <a:endParaRPr kumimoji="0" lang="it-IT" sz="1200" b="0" i="0" u="none" strike="noStrike" kern="1200" cap="none" spc="0" normalizeH="0" baseline="0" noProof="0" dirty="0">
              <a:ln>
                <a:noFill/>
              </a:ln>
              <a:solidFill>
                <a:srgbClr val="888888"/>
              </a:solidFill>
              <a:effectLst/>
              <a:uLnTx/>
              <a:uFillTx/>
              <a:latin typeface="Calibri"/>
              <a:ea typeface="+mn-ea"/>
              <a:cs typeface="Calibri"/>
            </a:endParaRPr>
          </a:p>
        </p:txBody>
      </p:sp>
      <p:grpSp>
        <p:nvGrpSpPr>
          <p:cNvPr id="10" name="Gruppo 9">
            <a:extLst>
              <a:ext uri="{FF2B5EF4-FFF2-40B4-BE49-F238E27FC236}">
                <a16:creationId xmlns:a16="http://schemas.microsoft.com/office/drawing/2014/main" id="{D1EDEACD-7725-5735-9056-0779BD27CAD6}"/>
              </a:ext>
            </a:extLst>
          </p:cNvPr>
          <p:cNvGrpSpPr/>
          <p:nvPr/>
        </p:nvGrpSpPr>
        <p:grpSpPr>
          <a:xfrm>
            <a:off x="527347" y="481149"/>
            <a:ext cx="11137306" cy="5109318"/>
            <a:chOff x="527347" y="673173"/>
            <a:chExt cx="11137306" cy="5109318"/>
          </a:xfrm>
        </p:grpSpPr>
        <p:sp>
          <p:nvSpPr>
            <p:cNvPr id="6" name="CasellaDiTesto 5">
              <a:extLst>
                <a:ext uri="{FF2B5EF4-FFF2-40B4-BE49-F238E27FC236}">
                  <a16:creationId xmlns:a16="http://schemas.microsoft.com/office/drawing/2014/main" id="{CFB24970-52CB-707B-72DE-CE3EF28C53E0}"/>
                </a:ext>
              </a:extLst>
            </p:cNvPr>
            <p:cNvSpPr txBox="1"/>
            <p:nvPr/>
          </p:nvSpPr>
          <p:spPr>
            <a:xfrm>
              <a:off x="527347" y="1901040"/>
              <a:ext cx="11137306" cy="400110"/>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1200"/>
                </a:spcAft>
                <a:buClr>
                  <a:srgbClr val="376092"/>
                </a:buClr>
                <a:buSzTx/>
                <a:buFont typeface="Wingdings" panose="05000000000000000000" pitchFamily="2" charset="2"/>
                <a:buChar char="§"/>
                <a:tabLst/>
                <a:defRPr/>
              </a:pPr>
              <a:endParaRPr kumimoji="0" lang="it-IT" sz="2000" b="0" i="0" u="none" strike="noStrike" kern="1200" cap="none" spc="0" normalizeH="0" baseline="0" noProof="0" dirty="0">
                <a:ln>
                  <a:noFill/>
                </a:ln>
                <a:solidFill>
                  <a:srgbClr val="1F497D"/>
                </a:solidFill>
                <a:effectLst/>
                <a:uLnTx/>
                <a:uFillTx/>
                <a:latin typeface="Calibri"/>
                <a:ea typeface="+mn-ea"/>
                <a:cs typeface="Segoe UI" panose="020B0502040204020203" pitchFamily="34" charset="0"/>
              </a:endParaRPr>
            </a:p>
          </p:txBody>
        </p:sp>
        <p:sp>
          <p:nvSpPr>
            <p:cNvPr id="3" name="Rettangolo 2">
              <a:extLst>
                <a:ext uri="{FF2B5EF4-FFF2-40B4-BE49-F238E27FC236}">
                  <a16:creationId xmlns:a16="http://schemas.microsoft.com/office/drawing/2014/main" id="{FBC96B4C-5D79-A961-656F-24C3A418CFD8}"/>
                </a:ext>
              </a:extLst>
            </p:cNvPr>
            <p:cNvSpPr/>
            <p:nvPr/>
          </p:nvSpPr>
          <p:spPr>
            <a:xfrm>
              <a:off x="527347" y="1166949"/>
              <a:ext cx="11137306" cy="4615542"/>
            </a:xfrm>
            <a:prstGeom prst="rect">
              <a:avLst/>
            </a:prstGeom>
            <a:noFill/>
            <a:ln w="25400">
              <a:solidFill>
                <a:srgbClr val="376092"/>
              </a:solid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Rettangolo con angoli arrotondati 6">
              <a:extLst>
                <a:ext uri="{FF2B5EF4-FFF2-40B4-BE49-F238E27FC236}">
                  <a16:creationId xmlns:a16="http://schemas.microsoft.com/office/drawing/2014/main" id="{9B581A50-23BB-0362-D6A9-9A5AC26F58FE}"/>
                </a:ext>
              </a:extLst>
            </p:cNvPr>
            <p:cNvSpPr/>
            <p:nvPr/>
          </p:nvSpPr>
          <p:spPr>
            <a:xfrm>
              <a:off x="732968" y="673173"/>
              <a:ext cx="2496312" cy="786384"/>
            </a:xfrm>
            <a:prstGeom prst="roundRect">
              <a:avLst/>
            </a:prstGeom>
            <a:solidFill>
              <a:srgbClr val="C6D9F1"/>
            </a:solidFill>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Calibri" panose="020F0502020204030204" pitchFamily="34" charset="0"/>
                  <a:cs typeface="Segoe UI" panose="020B0502040204020203" pitchFamily="34" charset="0"/>
                </a:rPr>
                <a:t>LINEE GUIDA PNRR</a:t>
              </a:r>
              <a:endParaRPr kumimoji="0" lang="it-IT" sz="1800" b="0" i="0" u="none" strike="noStrike" kern="1200" cap="none" spc="0" normalizeH="0" baseline="0" noProof="0" dirty="0">
                <a:ln>
                  <a:noFill/>
                </a:ln>
                <a:solidFill>
                  <a:prstClr val="black"/>
                </a:solidFill>
                <a:effectLst/>
                <a:uLnTx/>
                <a:uFillTx/>
                <a:latin typeface="Calibri"/>
                <a:ea typeface="+mn-ea"/>
                <a:cs typeface="Segoe UI" panose="020B0502040204020203" pitchFamily="34" charset="0"/>
              </a:endParaRPr>
            </a:p>
          </p:txBody>
        </p:sp>
      </p:grpSp>
      <p:sp>
        <p:nvSpPr>
          <p:cNvPr id="5" name="CasellaDiTesto 4">
            <a:extLst>
              <a:ext uri="{FF2B5EF4-FFF2-40B4-BE49-F238E27FC236}">
                <a16:creationId xmlns:a16="http://schemas.microsoft.com/office/drawing/2014/main" id="{AC92C402-8A0D-D113-FAEA-82F8ABA6E31D}"/>
              </a:ext>
            </a:extLst>
          </p:cNvPr>
          <p:cNvSpPr txBox="1"/>
          <p:nvPr/>
        </p:nvSpPr>
        <p:spPr>
          <a:xfrm>
            <a:off x="650462" y="1781167"/>
            <a:ext cx="11064018" cy="3915431"/>
          </a:xfrm>
          <a:prstGeom prst="rect">
            <a:avLst/>
          </a:prstGeom>
          <a:noFill/>
        </p:spPr>
        <p:txBody>
          <a:bodyPr wrap="square">
            <a:spAutoFit/>
          </a:bodyPr>
          <a:lstStyle/>
          <a:p>
            <a:pPr marL="342900" indent="-342900" algn="just">
              <a:lnSpc>
                <a:spcPct val="115000"/>
              </a:lnSpc>
              <a:spcAft>
                <a:spcPts val="800"/>
              </a:spcAft>
              <a:buFont typeface="Wingdings" panose="05000000000000000000" pitchFamily="2" charset="2"/>
              <a:buChar char="§"/>
            </a:pP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Sono riferite agli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interventi</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per i quali</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l’evidenza documentale </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è incentrata sul</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certificato di ultimazione dei lavori</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e/o sul certificato di regolare esecuzione/fornitura/verifica di conformità.</a:t>
            </a:r>
            <a:endParaRPr lang="it-IT" sz="24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marL="342900" indent="-342900" algn="just">
              <a:lnSpc>
                <a:spcPct val="115000"/>
              </a:lnSpc>
              <a:spcAft>
                <a:spcPts val="800"/>
              </a:spcAft>
              <a:buFont typeface="Wingdings" panose="05000000000000000000" pitchFamily="2" charset="2"/>
              <a:buChar char="§"/>
            </a:pP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Le misure interessate sono riportate nell’allegato 1, sez. A e </a:t>
            </a:r>
            <a:r>
              <a:rPr lang="it-IT" sz="2000" dirty="0" err="1">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sez</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B*. </a:t>
            </a:r>
            <a:endParaRPr lang="it-IT" sz="24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marL="342900" indent="-342900" algn="just">
              <a:lnSpc>
                <a:spcPct val="115000"/>
              </a:lnSpc>
              <a:spcAft>
                <a:spcPts val="800"/>
              </a:spcAft>
              <a:buFont typeface="Wingdings" panose="05000000000000000000" pitchFamily="2" charset="2"/>
              <a:buChar char="§"/>
            </a:pP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In particolare, vengono individuati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30 programmi di investimenti del PNRR</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che sono soggetti alle indicazioni della circolare. Si tratta, tra gli altri, di tutte le misure PNRR inerenti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l’edilizia scolastica</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la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rigenerazione urbana </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(come i </a:t>
            </a:r>
            <a:r>
              <a:rPr lang="it-IT" sz="2000" b="1" dirty="0" err="1">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PINQuA</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e i </a:t>
            </a:r>
            <a:r>
              <a:rPr lang="it-IT" sz="20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PUI – </a:t>
            </a:r>
            <a:r>
              <a:rPr lang="it-IT" sz="20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piani urbani integrati</a:t>
            </a:r>
            <a:r>
              <a:rPr lang="it-IT" sz="20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e lo sviluppo del trasporto rapido di massa (TBM) e ciclovie.</a:t>
            </a:r>
            <a:endParaRPr lang="it-IT" sz="2400"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a:p>
            <a:pPr algn="just">
              <a:lnSpc>
                <a:spcPct val="115000"/>
              </a:lnSpc>
              <a:spcAft>
                <a:spcPts val="800"/>
              </a:spcAft>
            </a:pPr>
            <a:endParaRPr lang="it-IT"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spcAft>
                <a:spcPts val="800"/>
              </a:spcAft>
            </a:pPr>
            <a:r>
              <a:rPr lang="it-IT" sz="16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a:t>
            </a:r>
            <a:r>
              <a:rPr lang="it-IT" sz="16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r</a:t>
            </a:r>
            <a:r>
              <a:rPr lang="it-IT" sz="16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estano </a:t>
            </a:r>
            <a:r>
              <a:rPr lang="it-IT" sz="16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esclusi</a:t>
            </a:r>
            <a:r>
              <a:rPr lang="it-IT" sz="16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dall’applicazione delle linee guida,</a:t>
            </a:r>
            <a:r>
              <a:rPr lang="it-IT" sz="1600" dirty="0">
                <a:solidFill>
                  <a:schemeClr val="tx2"/>
                </a:solidFill>
                <a:latin typeface="Calibri" panose="020F0502020204030204" pitchFamily="34" charset="0"/>
                <a:ea typeface="MS Mincho" panose="02020609040205080304" pitchFamily="49" charset="-128"/>
                <a:cs typeface="Times New Roman" panose="02020603050405020304" pitchFamily="18" charset="0"/>
              </a:rPr>
              <a:t> ad esempio,</a:t>
            </a:r>
            <a:r>
              <a:rPr lang="it-IT" sz="16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a:t>
            </a:r>
            <a:r>
              <a:rPr lang="it-IT" sz="1600" b="1"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gli investimenti della Missione 3</a:t>
            </a:r>
            <a:r>
              <a:rPr lang="it-IT" sz="1600" dirty="0">
                <a:solidFill>
                  <a:schemeClr val="tx2"/>
                </a:solidFill>
                <a:effectLst/>
                <a:latin typeface="Calibri" panose="020F0502020204030204" pitchFamily="34" charset="0"/>
                <a:ea typeface="MS Mincho" panose="02020609040205080304" pitchFamily="49" charset="-128"/>
                <a:cs typeface="Times New Roman" panose="02020603050405020304" pitchFamily="18" charset="0"/>
              </a:rPr>
              <a:t>, che comprende principalmente le opere ferroviarie di competenza di RFI.</a:t>
            </a:r>
            <a:endParaRPr lang="it-IT" dirty="0">
              <a:solidFill>
                <a:schemeClr val="tx2"/>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9" name="CasellaDiTesto 8">
            <a:extLst>
              <a:ext uri="{FF2B5EF4-FFF2-40B4-BE49-F238E27FC236}">
                <a16:creationId xmlns:a16="http://schemas.microsoft.com/office/drawing/2014/main" id="{0E3342EF-8877-5B82-88BB-3487C41F5708}"/>
              </a:ext>
            </a:extLst>
          </p:cNvPr>
          <p:cNvSpPr txBox="1"/>
          <p:nvPr/>
        </p:nvSpPr>
        <p:spPr>
          <a:xfrm>
            <a:off x="732968" y="1339684"/>
            <a:ext cx="10747832"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1F497D"/>
                </a:solidFill>
                <a:effectLst/>
                <a:uLnTx/>
                <a:uFillTx/>
                <a:latin typeface="Calibri"/>
                <a:ea typeface="+mn-ea"/>
                <a:cs typeface="+mn-cs"/>
              </a:rPr>
              <a:t>AMBITO DI APPLICAZIONE </a:t>
            </a:r>
          </a:p>
        </p:txBody>
      </p:sp>
    </p:spTree>
    <p:extLst>
      <p:ext uri="{BB962C8B-B14F-4D97-AF65-F5344CB8AC3E}">
        <p14:creationId xmlns:p14="http://schemas.microsoft.com/office/powerpoint/2010/main" val="2920240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1498A">
            <a:alpha val="25000"/>
          </a:srgbClr>
        </a:solidFill>
      </a:spPr>
      <a:bodyPr wrap="square" lIns="0" tIns="0" rIns="0" bIns="0" rtlCol="0"/>
      <a:lstStyle>
        <a:defPPr>
          <a:defRPr/>
        </a:defPPr>
      </a:lstStyle>
    </a:sp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e7fab7d-df4e-440c-ab62-6e3ce532ce2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6C52DE22BB780844A8FCC4528AF68B6F" ma:contentTypeVersion="9" ma:contentTypeDescription="Creare un nuovo documento." ma:contentTypeScope="" ma:versionID="806287fc6507de8bfa84b28449fe02a8">
  <xsd:schema xmlns:xsd="http://www.w3.org/2001/XMLSchema" xmlns:xs="http://www.w3.org/2001/XMLSchema" xmlns:p="http://schemas.microsoft.com/office/2006/metadata/properties" xmlns:ns3="2e7fab7d-df4e-440c-ab62-6e3ce532ce24" targetNamespace="http://schemas.microsoft.com/office/2006/metadata/properties" ma:root="true" ma:fieldsID="6d44efeaa9c791224fe56d6dd0633137" ns3:_="">
    <xsd:import namespace="2e7fab7d-df4e-440c-ab62-6e3ce532ce24"/>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GenerationTime" minOccurs="0"/>
                <xsd:element ref="ns3:MediaServiceEventHashCode" minOccurs="0"/>
                <xsd:element ref="ns3:MediaLengthInSeconds" minOccurs="0"/>
                <xsd:element ref="ns3:MediaServiceSystemTags"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7fab7d-df4e-440c-ab62-6e3ce532ce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1AB8DA-0128-4333-B7C2-C784615109EF}">
  <ds:schemaRefs>
    <ds:schemaRef ds:uri="http://purl.org/dc/elements/1.1/"/>
    <ds:schemaRef ds:uri="http://schemas.microsoft.com/office/2006/metadata/properties"/>
    <ds:schemaRef ds:uri="http://purl.org/dc/dcmitype/"/>
    <ds:schemaRef ds:uri="2e7fab7d-df4e-440c-ab62-6e3ce532ce24"/>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1A78A0F-32AE-4209-9143-7B91C935DFCF}">
  <ds:schemaRefs>
    <ds:schemaRef ds:uri="http://schemas.microsoft.com/office/2006/metadata/contentType"/>
    <ds:schemaRef ds:uri="http://schemas.microsoft.com/office/2006/metadata/properties/metaAttributes"/>
    <ds:schemaRef ds:uri="http://www.w3.org/2000/xmlns/"/>
    <ds:schemaRef ds:uri="http://www.w3.org/2001/XMLSchema"/>
    <ds:schemaRef ds:uri="2e7fab7d-df4e-440c-ab62-6e3ce532ce24"/>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963F33-413C-4FA7-9C45-4F5803FAFC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28015</TotalTime>
  <Words>3852</Words>
  <Application>Microsoft Office PowerPoint</Application>
  <PresentationFormat>Widescreen</PresentationFormat>
  <Paragraphs>214</Paragraphs>
  <Slides>25</Slides>
  <Notes>1</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25</vt:i4>
      </vt:variant>
    </vt:vector>
  </HeadingPairs>
  <TitlesOfParts>
    <vt:vector size="33" baseType="lpstr">
      <vt:lpstr>Arial</vt:lpstr>
      <vt:lpstr>Calibri</vt:lpstr>
      <vt:lpstr>Cambria</vt:lpstr>
      <vt:lpstr>MS Mincho</vt:lpstr>
      <vt:lpstr>Segoe UI</vt:lpstr>
      <vt:lpstr>Times New Roman</vt:lpstr>
      <vt:lpstr>Wingdings</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Ottavi Francesca</dc:creator>
  <cp:lastModifiedBy>Morena Falancia</cp:lastModifiedBy>
  <cp:revision>416</cp:revision>
  <cp:lastPrinted>2024-12-18T09:54:26Z</cp:lastPrinted>
  <dcterms:created xsi:type="dcterms:W3CDTF">2023-06-05T14:29:39Z</dcterms:created>
  <dcterms:modified xsi:type="dcterms:W3CDTF">2026-04-23T06:22:21Z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0x0101006C52DE22BB780844A8FCC4528AF68B6F</vt:lpwstr>
  </property>
</Properties>
</file>